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59" r:id="rId3"/>
    <p:sldId id="282" r:id="rId4"/>
    <p:sldId id="335" r:id="rId5"/>
    <p:sldId id="332" r:id="rId6"/>
    <p:sldId id="315" r:id="rId7"/>
    <p:sldId id="340" r:id="rId8"/>
    <p:sldId id="344" r:id="rId9"/>
    <p:sldId id="341" r:id="rId10"/>
    <p:sldId id="342" r:id="rId11"/>
    <p:sldId id="343" r:id="rId12"/>
    <p:sldId id="350" r:id="rId13"/>
    <p:sldId id="349" r:id="rId14"/>
    <p:sldId id="334" r:id="rId15"/>
    <p:sldId id="338" r:id="rId16"/>
    <p:sldId id="333" r:id="rId17"/>
    <p:sldId id="256" r:id="rId18"/>
    <p:sldId id="33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8F8"/>
    <a:srgbClr val="EAA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AB1F6-C100-42BB-8807-3CC1D99E2F5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3253E-AFE2-4675-AD27-EE75EB902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92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144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1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9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0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100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0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3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E1C89-5710-3043-B27F-29A84DF67579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94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1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64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0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0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4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3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4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B63A2-E5BD-48C9-AFD3-A0A3C46FB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9C92FB-1A39-447F-9A50-51167C6C6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2D3F7-025C-4893-AEA6-53E918F7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EA74C-0E90-4E7B-B534-B51BF7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E717E-FCD7-4C97-9FF2-7D4F245C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8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C1020-03F9-450F-8139-93A2D636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3B2195-43C0-4915-98E0-3859CE8A1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33EA8-A97D-42E1-8D06-63279DC9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39FB2-FC4A-4469-98DB-D0BDBD52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52B37-B3AA-4D23-81E3-B19C4FC9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59096A-66FD-4F28-A0AF-618592DB8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82765B-2B24-4C28-963B-47B71DC53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DFB7D-B58E-4738-88D9-E2FE58D1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72D08-6A28-4B61-B2EB-13B8B1F2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EDE99-B163-4BED-ADFA-1EF7C3C7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9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3B8E3-476B-44DF-9639-CE79C647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21FC5-9F62-4F7A-9F15-6008F3E9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3D1C8-4494-42F2-BE95-A0E25ED9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6C0B29-C425-401F-BC3E-2F16BA2C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714B9-3EC9-4BF6-8AEB-C8880EB6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FE808-F157-4FFF-87ED-28EABD6A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32CD6C-262F-4623-96A5-552FB1D98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EC380-97B6-46C5-AE2D-7A4F734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2C01F-3644-4E60-BD15-F31C8A4C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DF9A6-0785-4C59-B584-E6F9F0AC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9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DB234-F784-4BCA-8336-4A78F2D3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23DFD-D1C9-4AF2-9C46-91AF1E02A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C3C02-50BA-49FC-8562-72BC95713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A85FC3-3061-4412-98C7-5B5FABA2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39C34-7105-4AE6-8FAC-6B062BAB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7EFA5D-8748-4FEE-BE77-AD43F967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0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415E7-0497-49A7-9CDE-1A0EB738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1D6ED-9176-479B-8C86-B052636F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2A7BE0-CC21-4A4E-8801-43672C57F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A478A4-84CA-45DF-8F2D-E307409B9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3924C9-F920-459C-98B9-E5F8380A7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1A262D-2A23-47D9-92E4-B3683C02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E05EED-93DA-41E5-95ED-6CF7E23F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46F585-EFC1-43FF-95E8-FCD1E505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30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1432C-9ECB-4A73-B91C-E48A347A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8F2FAB-9873-4E9E-8B95-5DE6D96C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D61149-5EE4-4776-8226-52FA6897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415AC6-D520-40D7-92FE-34C9BC05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9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2B449C-BAB8-48A6-857D-3F2651B2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305300-069A-47A8-A6E4-79F7F071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A36A8-CC26-4E07-8979-4A41D984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4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98A90-6C29-4F54-A1A9-DBDB1B85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5411D-B778-4B45-BBAF-BC4CFDB81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F70AA8-15F4-4A16-83D4-03E412CFC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41EFC0-4ED9-4F5F-9E24-7A7320D1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6C961-BD59-456D-B060-445D8C16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EEBC2-77CE-4B8F-8479-85571614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8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C005-1237-448B-B5C3-8DDB1161A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C93A36-A285-4246-AC57-5BFD9D9BE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8CF0C5-D787-4A66-8E92-11D73136A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38B193-5257-426F-9A00-DE73E2FA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B25D5E-E81E-468C-A24B-74861048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03E0E-D89F-4FBF-89D3-FD84EA5F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0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EF09D0-ABA0-4445-B083-9AD2674D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DF33B-C8AA-4E7C-8FF7-799590DD6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E5F20-6EC3-47FC-9D63-3AF8C52FF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8DF3F-C7EA-453A-9812-D5BC03EC626D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3F0FA-21AB-48FA-9EFE-7847BEE84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53B72-DB33-474D-AD3B-9BEB19FD3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5DFC-5919-4E10-953A-DC87D907DA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9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7.emf"/><Relationship Id="rId17" Type="http://schemas.openxmlformats.org/officeDocument/2006/relationships/image" Target="../media/image32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11" Type="http://schemas.openxmlformats.org/officeDocument/2006/relationships/image" Target="../media/image26.emf"/><Relationship Id="rId5" Type="http://schemas.microsoft.com/office/2007/relationships/hdphoto" Target="../media/hdphoto2.wdp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4" Type="http://schemas.openxmlformats.org/officeDocument/2006/relationships/image" Target="../media/image7.png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11" Type="http://schemas.openxmlformats.org/officeDocument/2006/relationships/image" Target="../media/image34.wmf"/><Relationship Id="rId5" Type="http://schemas.microsoft.com/office/2007/relationships/hdphoto" Target="../media/hdphoto2.wdp"/><Relationship Id="rId10" Type="http://schemas.openxmlformats.org/officeDocument/2006/relationships/oleObject" Target="../embeddings/oleObject4.bin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E5C3767-72FB-4EF7-AF26-B0E331477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7"/>
          <a:stretch/>
        </p:blipFill>
        <p:spPr>
          <a:xfrm>
            <a:off x="0" y="0"/>
            <a:ext cx="12192000" cy="493596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053BFCA-B3CA-495E-8966-AAE1DEAAEF5F}"/>
              </a:ext>
            </a:extLst>
          </p:cNvPr>
          <p:cNvSpPr/>
          <p:nvPr/>
        </p:nvSpPr>
        <p:spPr>
          <a:xfrm>
            <a:off x="0" y="-8384"/>
            <a:ext cx="12192000" cy="490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551485"/>
            <a:ext cx="12192000" cy="2319731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451122" y="2112806"/>
            <a:ext cx="6614391" cy="160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Inter-prediction for Multiview Video Coding</a:t>
            </a:r>
          </a:p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——Combing Spatial &amp; Temporal Difference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BFBA49E-3500-45C0-B496-CE60CB97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E57D545-9236-4148-8F36-1E6301594709}"/>
              </a:ext>
            </a:extLst>
          </p:cNvPr>
          <p:cNvSpPr/>
          <p:nvPr/>
        </p:nvSpPr>
        <p:spPr>
          <a:xfrm>
            <a:off x="3621600" y="6334048"/>
            <a:ext cx="8570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Intelligent Robotics Lab, Shenzhen International Graduate School, Tsinghua University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E6AEEB-1A57-4CBA-B9B8-ED1842E7511D}"/>
              </a:ext>
            </a:extLst>
          </p:cNvPr>
          <p:cNvSpPr/>
          <p:nvPr/>
        </p:nvSpPr>
        <p:spPr>
          <a:xfrm>
            <a:off x="451122" y="4710313"/>
            <a:ext cx="6720315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 萧 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: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Basic Model, Segmentation, Improved model,        	        Report &amp; Slides, Code Optimization    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欧阳湘凯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Deviation Correction, Improved Model, </a:t>
            </a:r>
          </a:p>
          <a:p>
            <a:pPr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Slides &amp; Report, Further Improvement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48" name="组合 2047">
            <a:extLst>
              <a:ext uri="{FF2B5EF4-FFF2-40B4-BE49-F238E27FC236}">
                <a16:creationId xmlns:a16="http://schemas.microsoft.com/office/drawing/2014/main" id="{0C80E32C-B73E-42CF-977A-42FA2C2A9A74}"/>
              </a:ext>
            </a:extLst>
          </p:cNvPr>
          <p:cNvGrpSpPr/>
          <p:nvPr/>
        </p:nvGrpSpPr>
        <p:grpSpPr>
          <a:xfrm>
            <a:off x="6908801" y="2741611"/>
            <a:ext cx="5435586" cy="3633248"/>
            <a:chOff x="6908801" y="2741611"/>
            <a:chExt cx="5435586" cy="363324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2921D17-F021-43DC-81AD-9A16C87E61B3}"/>
                </a:ext>
              </a:extLst>
            </p:cNvPr>
            <p:cNvGrpSpPr/>
            <p:nvPr/>
          </p:nvGrpSpPr>
          <p:grpSpPr>
            <a:xfrm>
              <a:off x="9789306" y="2741611"/>
              <a:ext cx="2555081" cy="3633248"/>
              <a:chOff x="7094810" y="3320842"/>
              <a:chExt cx="2256719" cy="3208988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2F81D79-F80A-4829-AC36-8A1F65B50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810" y="3320842"/>
                <a:ext cx="2256719" cy="1700638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467059BC-3967-4DF3-AAC6-41500E6BB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094810" y="4829193"/>
                <a:ext cx="2256719" cy="1700637"/>
              </a:xfrm>
              <a:prstGeom prst="rect">
                <a:avLst/>
              </a:prstGeom>
            </p:spPr>
          </p:pic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FA14FF1-C0E5-4903-A067-CBF4A999D53D}"/>
                </a:ext>
              </a:extLst>
            </p:cNvPr>
            <p:cNvGrpSpPr/>
            <p:nvPr/>
          </p:nvGrpSpPr>
          <p:grpSpPr>
            <a:xfrm>
              <a:off x="6908801" y="3280526"/>
              <a:ext cx="2947169" cy="2541920"/>
              <a:chOff x="6931175" y="3436793"/>
              <a:chExt cx="3346938" cy="2886719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3F4DB1B-B93C-4F66-AE76-7F915CDB7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1176" y="3436793"/>
                <a:ext cx="3346937" cy="1720535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9346462D-9278-4368-98C2-EEB2F7D7B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931175" y="4602976"/>
                <a:ext cx="3346937" cy="1720535"/>
              </a:xfrm>
              <a:prstGeom prst="rect">
                <a:avLst/>
              </a:prstGeom>
            </p:spPr>
          </p:pic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F210AEA-44DD-4D66-9B2B-9949BA8A4634}"/>
              </a:ext>
            </a:extLst>
          </p:cNvPr>
          <p:cNvSpPr/>
          <p:nvPr/>
        </p:nvSpPr>
        <p:spPr>
          <a:xfrm>
            <a:off x="451122" y="6334048"/>
            <a:ext cx="1322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5D3022C-3ECB-492A-A125-38B1914D6478}" type="datetime1">
              <a:rPr lang="en-US" altLang="zh-CN" sz="160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12/21/2019</a:t>
            </a:fld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10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5FB723-1958-42D8-9597-6AA58F5EF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640" y="22943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8975F1-947F-4062-B0F5-2DAFE57215A7}"/>
              </a:ext>
            </a:extLst>
          </p:cNvPr>
          <p:cNvSpPr txBox="1"/>
          <p:nvPr/>
        </p:nvSpPr>
        <p:spPr>
          <a:xfrm>
            <a:off x="471856" y="1366934"/>
            <a:ext cx="655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Segmentation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2C66CF-57BB-46BF-9826-8E4BDD774FD3}"/>
              </a:ext>
            </a:extLst>
          </p:cNvPr>
          <p:cNvGrpSpPr/>
          <p:nvPr/>
        </p:nvGrpSpPr>
        <p:grpSpPr>
          <a:xfrm>
            <a:off x="675005" y="1890892"/>
            <a:ext cx="5124450" cy="586892"/>
            <a:chOff x="288415" y="1959774"/>
            <a:chExt cx="5124450" cy="586892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DFD71062-DDE2-42FB-8370-F7084F5DAB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3937370"/>
                </p:ext>
              </p:extLst>
            </p:nvPr>
          </p:nvGraphicFramePr>
          <p:xfrm>
            <a:off x="2136265" y="2080042"/>
            <a:ext cx="32766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Equation" r:id="rId7" imgW="3276600" imgH="431800" progId="Equation.DSMT4">
                    <p:embed/>
                  </p:oleObj>
                </mc:Choice>
                <mc:Fallback>
                  <p:oleObj name="Equation" r:id="rId7" imgW="3276600" imgH="4318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265" y="2080042"/>
                          <a:ext cx="3276600" cy="428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6FC1A9-D92C-4CA0-92D8-A253300FDB22}"/>
                </a:ext>
              </a:extLst>
            </p:cNvPr>
            <p:cNvSpPr txBox="1"/>
            <p:nvPr/>
          </p:nvSpPr>
          <p:spPr>
            <a:xfrm flipH="1">
              <a:off x="288415" y="1959774"/>
              <a:ext cx="1806575" cy="58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difference: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Difference: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63936C-8DAD-4EAB-94DF-4D356987A7DC}"/>
              </a:ext>
            </a:extLst>
          </p:cNvPr>
          <p:cNvGrpSpPr/>
          <p:nvPr/>
        </p:nvGrpSpPr>
        <p:grpSpPr>
          <a:xfrm>
            <a:off x="444299" y="2535893"/>
            <a:ext cx="6201593" cy="4249564"/>
            <a:chOff x="444299" y="2535893"/>
            <a:chExt cx="6201593" cy="424956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4AEBB7D-644F-4681-BF2B-0C87293C7A98}"/>
                </a:ext>
              </a:extLst>
            </p:cNvPr>
            <p:cNvSpPr txBox="1"/>
            <p:nvPr/>
          </p:nvSpPr>
          <p:spPr>
            <a:xfrm>
              <a:off x="516910" y="2592514"/>
              <a:ext cx="6128982" cy="3864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function index = 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img_seg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box, threshold, num)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im2double(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index = zeros(size(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[row, col] = size(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);</a:t>
              </a:r>
              <a:endPara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index(find(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&gt;= threshold)) = 1;</a:t>
              </a:r>
              <a:endParaRPr lang="zh-CN" altLang="en-US" sz="1200" dirty="0">
                <a:solidFill>
                  <a:srgbClr val="228B2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rowb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ceil(row/box);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colb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ceil(col/box);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j = 1:colb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1:rowb</a:t>
              </a:r>
            </a:p>
            <a:p>
              <a:pPr>
                <a:lnSpc>
                  <a:spcPct val="114000"/>
                </a:lnSpc>
              </a:pPr>
              <a:r>
                <a:rPr lang="sv-SE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block = index(box * (i - 1) + 1:box * i, box * (j - 1) + 1:box * j);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</a:t>
              </a: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sum(sum(block)) &gt;= num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index(box * 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- 1) + 1:box * 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box * (j - 1) + 1:box * j) = ones(size(block));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</a:t>
              </a: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else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index(box * (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- 1) + 1:box * </a:t>
              </a:r>
              <a:r>
                <a:rPr lang="en-US" altLang="zh-CN" sz="1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box * (j - 1) + 1:box * j) = zeros(size(block));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</a:t>
              </a: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end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end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34EB91-F127-4F0C-9BCD-7497E4F6EDF0}"/>
                </a:ext>
              </a:extLst>
            </p:cNvPr>
            <p:cNvSpPr/>
            <p:nvPr/>
          </p:nvSpPr>
          <p:spPr>
            <a:xfrm>
              <a:off x="444299" y="2535893"/>
              <a:ext cx="5395026" cy="386490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4022034-D4CE-40C2-B4C6-740335A0EAA6}"/>
                </a:ext>
              </a:extLst>
            </p:cNvPr>
            <p:cNvSpPr txBox="1"/>
            <p:nvPr/>
          </p:nvSpPr>
          <p:spPr>
            <a:xfrm flipH="1">
              <a:off x="1310640" y="6457097"/>
              <a:ext cx="3126106" cy="32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algorithm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90F8B1-0047-4B6A-B547-16B7F1BA0DC7}"/>
              </a:ext>
            </a:extLst>
          </p:cNvPr>
          <p:cNvGrpSpPr/>
          <p:nvPr/>
        </p:nvGrpSpPr>
        <p:grpSpPr>
          <a:xfrm>
            <a:off x="6568530" y="374095"/>
            <a:ext cx="5385877" cy="5842247"/>
            <a:chOff x="6568530" y="374095"/>
            <a:chExt cx="5385877" cy="584224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BA5119A-C1E2-4E99-8B60-E62A61C41B63}"/>
                </a:ext>
              </a:extLst>
            </p:cNvPr>
            <p:cNvGrpSpPr/>
            <p:nvPr/>
          </p:nvGrpSpPr>
          <p:grpSpPr>
            <a:xfrm>
              <a:off x="6724644" y="374095"/>
              <a:ext cx="5073650" cy="1547495"/>
              <a:chOff x="5256212" y="2655252"/>
              <a:chExt cx="5073650" cy="1547495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F183B956-D9D1-4E69-A0B8-6B4ACF03E5FF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4" r="11176"/>
              <a:stretch/>
            </p:blipFill>
            <p:spPr bwMode="auto">
              <a:xfrm>
                <a:off x="5256212" y="2655252"/>
                <a:ext cx="1679575" cy="154749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258FA3DC-E537-4B7F-8ABA-2FC80A7CEB35}"/>
                  </a:ext>
                </a:extLst>
              </p:cNvPr>
              <p:cNvPicPr/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8" r="11179"/>
              <a:stretch/>
            </p:blipFill>
            <p:spPr bwMode="auto">
              <a:xfrm>
                <a:off x="6935787" y="2655252"/>
                <a:ext cx="1695450" cy="154686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5556D278-6D68-4C4E-8169-A037B114B1A4}"/>
                  </a:ext>
                </a:extLst>
              </p:cNvPr>
              <p:cNvPicPr/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58" r="10990"/>
              <a:stretch/>
            </p:blipFill>
            <p:spPr bwMode="auto">
              <a:xfrm>
                <a:off x="8631237" y="2655252"/>
                <a:ext cx="1698625" cy="154686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E50C838-A6CC-4A38-9F73-88E2734FA929}"/>
                </a:ext>
              </a:extLst>
            </p:cNvPr>
            <p:cNvGrpSpPr/>
            <p:nvPr/>
          </p:nvGrpSpPr>
          <p:grpSpPr>
            <a:xfrm>
              <a:off x="6568530" y="2533118"/>
              <a:ext cx="5385877" cy="1383030"/>
              <a:chOff x="798512" y="4350408"/>
              <a:chExt cx="5385877" cy="138303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4601AC8-A49C-4AA6-BD5D-695A7B54CD1C}"/>
                  </a:ext>
                </a:extLst>
              </p:cNvPr>
              <p:cNvPicPr/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22" r="6633"/>
              <a:stretch/>
            </p:blipFill>
            <p:spPr bwMode="auto">
              <a:xfrm>
                <a:off x="798512" y="4365648"/>
                <a:ext cx="1745615" cy="13677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4A302D9-2CD9-4B78-B6B9-705518BF5DC9}"/>
                  </a:ext>
                </a:extLst>
              </p:cNvPr>
              <p:cNvPicPr/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22" r="6453"/>
              <a:stretch/>
            </p:blipFill>
            <p:spPr bwMode="auto">
              <a:xfrm>
                <a:off x="2616738" y="4355727"/>
                <a:ext cx="1749425" cy="13677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4406E415-687B-4169-AE19-E6EB39B1C73E}"/>
                  </a:ext>
                </a:extLst>
              </p:cNvPr>
              <p:cNvPicPr/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22" r="6633"/>
              <a:stretch/>
            </p:blipFill>
            <p:spPr bwMode="auto">
              <a:xfrm>
                <a:off x="4438774" y="4350408"/>
                <a:ext cx="1745615" cy="13677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6F7A089-4DF4-41E3-8C90-889EF1222662}"/>
                </a:ext>
              </a:extLst>
            </p:cNvPr>
            <p:cNvGrpSpPr/>
            <p:nvPr/>
          </p:nvGrpSpPr>
          <p:grpSpPr>
            <a:xfrm>
              <a:off x="6569532" y="4463560"/>
              <a:ext cx="5383875" cy="1621093"/>
              <a:chOff x="798512" y="5716990"/>
              <a:chExt cx="5383875" cy="1621093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2639A23-88FE-4B92-89D8-7EC3D9DF7510}"/>
                  </a:ext>
                </a:extLst>
              </p:cNvPr>
              <p:cNvPicPr/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56" r="10968"/>
              <a:stretch/>
            </p:blipFill>
            <p:spPr bwMode="auto">
              <a:xfrm>
                <a:off x="798512" y="5718198"/>
                <a:ext cx="1760855" cy="161988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5BF4679-DDC6-4EC4-95EA-8C7C9144B216}"/>
                  </a:ext>
                </a:extLst>
              </p:cNvPr>
              <p:cNvPicPr/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5" r="11329"/>
              <a:stretch/>
            </p:blipFill>
            <p:spPr bwMode="auto">
              <a:xfrm>
                <a:off x="2630611" y="5718197"/>
                <a:ext cx="1748790" cy="161988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63B2A7E-A3D1-4F61-9E70-49FA907FFCA9}"/>
                  </a:ext>
                </a:extLst>
              </p:cNvPr>
              <p:cNvPicPr/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16" r="11329"/>
              <a:stretch/>
            </p:blipFill>
            <p:spPr bwMode="auto">
              <a:xfrm>
                <a:off x="4437407" y="5716990"/>
                <a:ext cx="1744980" cy="161988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9ED0811-A816-40AA-BE26-CFAA69AA3AC6}"/>
                </a:ext>
              </a:extLst>
            </p:cNvPr>
            <p:cNvSpPr txBox="1"/>
            <p:nvPr/>
          </p:nvSpPr>
          <p:spPr>
            <a:xfrm flipH="1">
              <a:off x="7592422" y="1751870"/>
              <a:ext cx="3338094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</a:t>
              </a:r>
              <a:r>
                <a:rPr lang="en-US" altLang="zh-CN" sz="13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Toys (block size = 64, 16, 4)</a:t>
              </a:r>
              <a:endPara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0DCC02D-BDC5-4CC4-BE3B-B179C5F0E28B}"/>
                </a:ext>
              </a:extLst>
            </p:cNvPr>
            <p:cNvSpPr txBox="1"/>
            <p:nvPr/>
          </p:nvSpPr>
          <p:spPr>
            <a:xfrm flipH="1">
              <a:off x="7592422" y="3825999"/>
              <a:ext cx="3338094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</a:t>
              </a:r>
              <a:r>
                <a:rPr lang="en-US" altLang="zh-CN" sz="13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Boys (block size = 64, 16, 4)</a:t>
              </a:r>
              <a:endPara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B28962D-919C-47D3-A447-731DF3A2DC96}"/>
                </a:ext>
              </a:extLst>
            </p:cNvPr>
            <p:cNvSpPr txBox="1"/>
            <p:nvPr/>
          </p:nvSpPr>
          <p:spPr>
            <a:xfrm flipH="1">
              <a:off x="7592422" y="5904910"/>
              <a:ext cx="3338094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</a:t>
              </a:r>
              <a:r>
                <a:rPr lang="en-US" altLang="zh-CN" sz="13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Trees (block size = 64, 16, 4)</a:t>
              </a:r>
              <a:endPara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3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11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741A07-A256-46F2-9ABC-21B262E3CBE0}"/>
              </a:ext>
            </a:extLst>
          </p:cNvPr>
          <p:cNvSpPr txBox="1"/>
          <p:nvPr/>
        </p:nvSpPr>
        <p:spPr>
          <a:xfrm>
            <a:off x="471856" y="1366934"/>
            <a:ext cx="932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Improved Model: Spatial &amp; Temporal Difference Model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659914-0ABB-4235-9FD2-A5103E06BDB0}"/>
              </a:ext>
            </a:extLst>
          </p:cNvPr>
          <p:cNvGrpSpPr/>
          <p:nvPr/>
        </p:nvGrpSpPr>
        <p:grpSpPr>
          <a:xfrm>
            <a:off x="217537" y="1949193"/>
            <a:ext cx="3841241" cy="2269481"/>
            <a:chOff x="217537" y="1949193"/>
            <a:chExt cx="3841241" cy="2269481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788CB36-E249-4BC5-8B6B-A73A871FB4C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2051682"/>
                </p:ext>
              </p:extLst>
            </p:nvPr>
          </p:nvGraphicFramePr>
          <p:xfrm>
            <a:off x="885825" y="2227454"/>
            <a:ext cx="3172953" cy="1991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" name="Equation" r:id="rId7" imgW="2882900" imgH="2032000" progId="Equation.DSMT4">
                    <p:embed/>
                  </p:oleObj>
                </mc:Choice>
                <mc:Fallback>
                  <p:oleObj name="Equation" r:id="rId7" imgW="2882900" imgH="20320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10799"/>
                        <a:stretch>
                          <a:fillRect/>
                        </a:stretch>
                      </p:blipFill>
                      <p:spPr bwMode="auto">
                        <a:xfrm>
                          <a:off x="885825" y="2227454"/>
                          <a:ext cx="3172953" cy="19912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B5971D-B1FB-4E51-979C-679F3AC43349}"/>
                </a:ext>
              </a:extLst>
            </p:cNvPr>
            <p:cNvSpPr txBox="1"/>
            <p:nvPr/>
          </p:nvSpPr>
          <p:spPr>
            <a:xfrm flipH="1">
              <a:off x="217537" y="1949193"/>
              <a:ext cx="3756215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Changing parts (for moving objects)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653803-69C9-47BF-B769-7737C4484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8" y="1874991"/>
            <a:ext cx="5932518" cy="468736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F8756E-E169-4F18-93FD-0C9AD5993615}"/>
              </a:ext>
            </a:extLst>
          </p:cNvPr>
          <p:cNvGrpSpPr/>
          <p:nvPr/>
        </p:nvGrpSpPr>
        <p:grpSpPr>
          <a:xfrm>
            <a:off x="217537" y="4229653"/>
            <a:ext cx="5440313" cy="2631196"/>
            <a:chOff x="217537" y="4229653"/>
            <a:chExt cx="5440313" cy="263119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9EFACD6-5A44-4BA8-AED9-104BF9577420}"/>
                </a:ext>
              </a:extLst>
            </p:cNvPr>
            <p:cNvSpPr txBox="1"/>
            <p:nvPr/>
          </p:nvSpPr>
          <p:spPr>
            <a:xfrm flipH="1">
              <a:off x="217537" y="4229653"/>
              <a:ext cx="5134794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Unchanging parts (for almost not moving objects)</a:t>
              </a:r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D8416536-F74A-4E8C-945E-E61D13B2E7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5286197"/>
                </p:ext>
              </p:extLst>
            </p:nvPr>
          </p:nvGraphicFramePr>
          <p:xfrm>
            <a:off x="885825" y="4603424"/>
            <a:ext cx="4772025" cy="2257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" name="Equation" r:id="rId10" imgW="4775200" imgH="2260600" progId="Equation.DSMT4">
                    <p:embed/>
                  </p:oleObj>
                </mc:Choice>
                <mc:Fallback>
                  <p:oleObj name="Equation" r:id="rId10" imgW="4775200" imgH="2260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80C81E4C-D473-43E9-8535-43BC7149CB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825" y="4603424"/>
                          <a:ext cx="4772025" cy="2257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3B60649-6DD8-49B7-AAF0-52CE397C9884}"/>
              </a:ext>
            </a:extLst>
          </p:cNvPr>
          <p:cNvSpPr/>
          <p:nvPr/>
        </p:nvSpPr>
        <p:spPr>
          <a:xfrm>
            <a:off x="1819275" y="2254576"/>
            <a:ext cx="1323975" cy="42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062DF8-6838-44E3-9CD6-8881DB52ACEE}"/>
              </a:ext>
            </a:extLst>
          </p:cNvPr>
          <p:cNvSpPr/>
          <p:nvPr/>
        </p:nvSpPr>
        <p:spPr>
          <a:xfrm>
            <a:off x="1743075" y="4592444"/>
            <a:ext cx="3466431" cy="460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12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3D7327-A378-4B5E-9F3F-28304E1F0797}"/>
              </a:ext>
            </a:extLst>
          </p:cNvPr>
          <p:cNvSpPr txBox="1"/>
          <p:nvPr/>
        </p:nvSpPr>
        <p:spPr>
          <a:xfrm>
            <a:off x="471856" y="1366934"/>
            <a:ext cx="932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Improved Model: Spatial &amp; Temporal Difference Model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6CD771-ACDC-4425-82FD-7427D5A38760}"/>
              </a:ext>
            </a:extLst>
          </p:cNvPr>
          <p:cNvGrpSpPr/>
          <p:nvPr/>
        </p:nvGrpSpPr>
        <p:grpSpPr>
          <a:xfrm>
            <a:off x="747112" y="1867232"/>
            <a:ext cx="4855210" cy="2064173"/>
            <a:chOff x="747112" y="1867232"/>
            <a:chExt cx="4855210" cy="206417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DFE4C5A-C31B-4D50-A3F7-FA7A82ED0CC5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3" t="18741" r="6272" b="19269"/>
            <a:stretch/>
          </p:blipFill>
          <p:spPr bwMode="auto">
            <a:xfrm>
              <a:off x="747112" y="1867232"/>
              <a:ext cx="4855210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2AD8131-845F-469E-B86B-7A48B358A4CC}"/>
                </a:ext>
              </a:extLst>
            </p:cNvPr>
            <p:cNvSpPr/>
            <p:nvPr/>
          </p:nvSpPr>
          <p:spPr>
            <a:xfrm>
              <a:off x="1283622" y="3654406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Boys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64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FE33DA-F010-450D-83BE-5451C87B35FE}"/>
              </a:ext>
            </a:extLst>
          </p:cNvPr>
          <p:cNvGrpSpPr/>
          <p:nvPr/>
        </p:nvGrpSpPr>
        <p:grpSpPr>
          <a:xfrm>
            <a:off x="6708457" y="1867232"/>
            <a:ext cx="4537710" cy="2081506"/>
            <a:chOff x="6708457" y="1867232"/>
            <a:chExt cx="4537710" cy="208150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9705340-6A93-4A27-97E0-42453D48C7B3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8" t="15858" r="5731" b="16386"/>
            <a:stretch/>
          </p:blipFill>
          <p:spPr bwMode="auto">
            <a:xfrm>
              <a:off x="6708457" y="1867232"/>
              <a:ext cx="4537710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7BDFB7F-53F6-40AF-9C5D-D0DAEA52FBD2}"/>
                </a:ext>
              </a:extLst>
            </p:cNvPr>
            <p:cNvSpPr/>
            <p:nvPr/>
          </p:nvSpPr>
          <p:spPr>
            <a:xfrm>
              <a:off x="7045749" y="3671739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Trees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64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3D4A41-44AF-4036-BC84-DAEBC1E741D6}"/>
              </a:ext>
            </a:extLst>
          </p:cNvPr>
          <p:cNvGrpSpPr/>
          <p:nvPr/>
        </p:nvGrpSpPr>
        <p:grpSpPr>
          <a:xfrm>
            <a:off x="718537" y="4252244"/>
            <a:ext cx="4912360" cy="2116847"/>
            <a:chOff x="718537" y="4252244"/>
            <a:chExt cx="4912360" cy="211684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91FE017-0B30-49A8-8020-4B976D021F6C}"/>
                </a:ext>
              </a:extLst>
            </p:cNvPr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2" t="19102" r="6453" b="19630"/>
            <a:stretch/>
          </p:blipFill>
          <p:spPr bwMode="auto">
            <a:xfrm>
              <a:off x="718537" y="4252244"/>
              <a:ext cx="4912360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D14B86F-77EB-4F10-A2F4-C712CBCCDA46}"/>
                </a:ext>
              </a:extLst>
            </p:cNvPr>
            <p:cNvSpPr/>
            <p:nvPr/>
          </p:nvSpPr>
          <p:spPr>
            <a:xfrm>
              <a:off x="1283622" y="6092092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Boys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16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F35907-C53F-4766-850D-C7D83B3A2A15}"/>
              </a:ext>
            </a:extLst>
          </p:cNvPr>
          <p:cNvGrpSpPr/>
          <p:nvPr/>
        </p:nvGrpSpPr>
        <p:grpSpPr>
          <a:xfrm>
            <a:off x="6760845" y="4252244"/>
            <a:ext cx="4432935" cy="2122205"/>
            <a:chOff x="6760845" y="4252244"/>
            <a:chExt cx="4432935" cy="212220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D1EEAA8-A894-4455-B850-0316256A0A61}"/>
                </a:ext>
              </a:extLst>
            </p:cNvPr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3" t="15497" r="6453" b="16747"/>
            <a:stretch/>
          </p:blipFill>
          <p:spPr bwMode="auto">
            <a:xfrm>
              <a:off x="6760845" y="4252244"/>
              <a:ext cx="4432935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517643-CFF6-43A3-B3A3-85A006C4F0AA}"/>
                </a:ext>
              </a:extLst>
            </p:cNvPr>
            <p:cNvSpPr/>
            <p:nvPr/>
          </p:nvSpPr>
          <p:spPr>
            <a:xfrm>
              <a:off x="7045749" y="6097450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Trees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16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A2EC6B-F321-4458-9652-4137C5BEE66E}"/>
              </a:ext>
            </a:extLst>
          </p:cNvPr>
          <p:cNvGrpSpPr/>
          <p:nvPr/>
        </p:nvGrpSpPr>
        <p:grpSpPr>
          <a:xfrm>
            <a:off x="3852938" y="2202623"/>
            <a:ext cx="1510253" cy="3166741"/>
            <a:chOff x="3852938" y="2202623"/>
            <a:chExt cx="1510253" cy="316674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4E607F-7CAF-4801-B1CC-6A8099A58DDA}"/>
                </a:ext>
              </a:extLst>
            </p:cNvPr>
            <p:cNvSpPr/>
            <p:nvPr/>
          </p:nvSpPr>
          <p:spPr>
            <a:xfrm>
              <a:off x="3852938" y="2202623"/>
              <a:ext cx="585896" cy="453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189920B-01D2-4655-97D6-0A1311B98D6A}"/>
                </a:ext>
              </a:extLst>
            </p:cNvPr>
            <p:cNvSpPr/>
            <p:nvPr/>
          </p:nvSpPr>
          <p:spPr>
            <a:xfrm>
              <a:off x="3852938" y="4552561"/>
              <a:ext cx="585896" cy="453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1B038E6-67E4-4868-B487-04895C1B0E3F}"/>
                </a:ext>
              </a:extLst>
            </p:cNvPr>
            <p:cNvSpPr/>
            <p:nvPr/>
          </p:nvSpPr>
          <p:spPr>
            <a:xfrm>
              <a:off x="4777295" y="2559352"/>
              <a:ext cx="585896" cy="43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E52D80E-CB17-40CB-B3A7-A00C475914F0}"/>
                </a:ext>
              </a:extLst>
            </p:cNvPr>
            <p:cNvSpPr/>
            <p:nvPr/>
          </p:nvSpPr>
          <p:spPr>
            <a:xfrm>
              <a:off x="4777295" y="4934714"/>
              <a:ext cx="585896" cy="43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DF4982-AD3B-4B76-90DB-12FCDE8D963D}"/>
              </a:ext>
            </a:extLst>
          </p:cNvPr>
          <p:cNvGrpSpPr/>
          <p:nvPr/>
        </p:nvGrpSpPr>
        <p:grpSpPr>
          <a:xfrm>
            <a:off x="7711527" y="2332377"/>
            <a:ext cx="3053165" cy="434650"/>
            <a:chOff x="7711527" y="2332377"/>
            <a:chExt cx="3053165" cy="43465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8D8F09-25B8-46C5-8796-4432C7A04E36}"/>
                </a:ext>
              </a:extLst>
            </p:cNvPr>
            <p:cNvSpPr/>
            <p:nvPr/>
          </p:nvSpPr>
          <p:spPr>
            <a:xfrm>
              <a:off x="7711527" y="2332377"/>
              <a:ext cx="585896" cy="43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10394CF-1D78-4E33-B926-B6B9B9E9CCAF}"/>
                </a:ext>
              </a:extLst>
            </p:cNvPr>
            <p:cNvSpPr/>
            <p:nvPr/>
          </p:nvSpPr>
          <p:spPr>
            <a:xfrm>
              <a:off x="10178796" y="2332377"/>
              <a:ext cx="585896" cy="43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1EAEA-8988-47C4-93EE-612810F5063C}"/>
              </a:ext>
            </a:extLst>
          </p:cNvPr>
          <p:cNvGrpSpPr/>
          <p:nvPr/>
        </p:nvGrpSpPr>
        <p:grpSpPr>
          <a:xfrm>
            <a:off x="7936108" y="3433379"/>
            <a:ext cx="4255892" cy="2657087"/>
            <a:chOff x="7936108" y="3433379"/>
            <a:chExt cx="4255892" cy="2657087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AD841C0-68D5-4514-82B7-7DA204E392E3}"/>
                </a:ext>
              </a:extLst>
            </p:cNvPr>
            <p:cNvSpPr/>
            <p:nvPr/>
          </p:nvSpPr>
          <p:spPr>
            <a:xfrm>
              <a:off x="7936108" y="3881703"/>
              <a:ext cx="42558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PSNR increased, but some details unsharp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62E321F-1AFB-4D00-B0E8-B35CF15EA9F2}"/>
                </a:ext>
              </a:extLst>
            </p:cNvPr>
            <p:cNvSpPr/>
            <p:nvPr/>
          </p:nvSpPr>
          <p:spPr>
            <a:xfrm>
              <a:off x="10764692" y="3433379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E1DCB23-FB97-4B2C-8E70-3A1D2248F8F3}"/>
                </a:ext>
              </a:extLst>
            </p:cNvPr>
            <p:cNvSpPr/>
            <p:nvPr/>
          </p:nvSpPr>
          <p:spPr>
            <a:xfrm>
              <a:off x="10764692" y="5813467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C19322-7FAB-4AC3-920A-C85DC62C5E94}"/>
              </a:ext>
            </a:extLst>
          </p:cNvPr>
          <p:cNvGrpSpPr/>
          <p:nvPr/>
        </p:nvGrpSpPr>
        <p:grpSpPr>
          <a:xfrm>
            <a:off x="2690761" y="3433379"/>
            <a:ext cx="3675546" cy="2657088"/>
            <a:chOff x="2690761" y="3433379"/>
            <a:chExt cx="3675546" cy="265708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784FFE-4326-4CBE-9B2B-F7E155E14DDE}"/>
                </a:ext>
              </a:extLst>
            </p:cNvPr>
            <p:cNvSpPr/>
            <p:nvPr/>
          </p:nvSpPr>
          <p:spPr>
            <a:xfrm>
              <a:off x="5097757" y="3433379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B4D1012-68B6-446F-81EA-94D35EC4D560}"/>
                </a:ext>
              </a:extLst>
            </p:cNvPr>
            <p:cNvSpPr/>
            <p:nvPr/>
          </p:nvSpPr>
          <p:spPr>
            <a:xfrm>
              <a:off x="2690761" y="3868679"/>
              <a:ext cx="36755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Moving objects predicted accurately  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9BEA02-A6A4-4D5D-8E38-D27EA43F277B}"/>
                </a:ext>
              </a:extLst>
            </p:cNvPr>
            <p:cNvSpPr/>
            <p:nvPr/>
          </p:nvSpPr>
          <p:spPr>
            <a:xfrm>
              <a:off x="5097757" y="5813468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90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13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490D55-961E-4045-8B5B-DBC853C6385B}"/>
              </a:ext>
            </a:extLst>
          </p:cNvPr>
          <p:cNvSpPr txBox="1"/>
          <p:nvPr/>
        </p:nvSpPr>
        <p:spPr>
          <a:xfrm>
            <a:off x="471856" y="1366934"/>
            <a:ext cx="932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Improved Model: Spatial &amp; Temporal Difference Model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1EA7E9-4D30-4671-804C-8F6B8A45EE38}"/>
              </a:ext>
            </a:extLst>
          </p:cNvPr>
          <p:cNvGrpSpPr/>
          <p:nvPr/>
        </p:nvGrpSpPr>
        <p:grpSpPr>
          <a:xfrm>
            <a:off x="5880383" y="1905661"/>
            <a:ext cx="4404995" cy="2075863"/>
            <a:chOff x="5880383" y="1905661"/>
            <a:chExt cx="4404995" cy="207586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9CB3B11-5259-4819-BBBE-9731B31AFBC3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2" t="15138" r="6092" b="16385"/>
            <a:stretch/>
          </p:blipFill>
          <p:spPr bwMode="auto">
            <a:xfrm>
              <a:off x="5880383" y="1905661"/>
              <a:ext cx="4404995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3936575-3653-432F-8734-AF6678E5FCFD}"/>
                </a:ext>
              </a:extLst>
            </p:cNvPr>
            <p:cNvSpPr/>
            <p:nvPr/>
          </p:nvSpPr>
          <p:spPr>
            <a:xfrm>
              <a:off x="6392054" y="3704525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Toys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64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37063E-ABAB-45F2-A9E5-93192FD6139F}"/>
              </a:ext>
            </a:extLst>
          </p:cNvPr>
          <p:cNvGrpSpPr/>
          <p:nvPr/>
        </p:nvGrpSpPr>
        <p:grpSpPr>
          <a:xfrm>
            <a:off x="5858793" y="4306158"/>
            <a:ext cx="4448175" cy="2103877"/>
            <a:chOff x="5858793" y="4306158"/>
            <a:chExt cx="4448175" cy="210387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95C953-49AF-4521-BC4E-23CEDE7E40F8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1" t="19227" r="6093" b="20209"/>
            <a:stretch/>
          </p:blipFill>
          <p:spPr bwMode="auto">
            <a:xfrm>
              <a:off x="5858793" y="4306158"/>
              <a:ext cx="4448175" cy="18002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C38B52E-B010-4D4A-9E34-65A455B5C2E6}"/>
                </a:ext>
              </a:extLst>
            </p:cNvPr>
            <p:cNvSpPr/>
            <p:nvPr/>
          </p:nvSpPr>
          <p:spPr>
            <a:xfrm>
              <a:off x="6536018" y="6133036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Toys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16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0EA19B-8319-41E4-8C44-7935340E6BD5}"/>
              </a:ext>
            </a:extLst>
          </p:cNvPr>
          <p:cNvGrpSpPr/>
          <p:nvPr/>
        </p:nvGrpSpPr>
        <p:grpSpPr>
          <a:xfrm>
            <a:off x="779209" y="1905456"/>
            <a:ext cx="3982508" cy="2076068"/>
            <a:chOff x="779209" y="1905456"/>
            <a:chExt cx="3982508" cy="207606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9AA64C-F0F8-4C0A-B7B1-279139B5E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" t="10091" r="4106" b="10260"/>
            <a:stretch/>
          </p:blipFill>
          <p:spPr bwMode="auto">
            <a:xfrm>
              <a:off x="779209" y="1905456"/>
              <a:ext cx="3982508" cy="180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BB3CF49-EDD1-41ED-B72C-E67CABAB84DE}"/>
                </a:ext>
              </a:extLst>
            </p:cNvPr>
            <p:cNvSpPr/>
            <p:nvPr/>
          </p:nvSpPr>
          <p:spPr>
            <a:xfrm>
              <a:off x="827728" y="3704525"/>
              <a:ext cx="38854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NagoyaFujita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64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14C92D-5D22-4770-86B0-908D13B7407E}"/>
              </a:ext>
            </a:extLst>
          </p:cNvPr>
          <p:cNvGrpSpPr/>
          <p:nvPr/>
        </p:nvGrpSpPr>
        <p:grpSpPr>
          <a:xfrm>
            <a:off x="718537" y="4306270"/>
            <a:ext cx="4103852" cy="2103764"/>
            <a:chOff x="718537" y="4306270"/>
            <a:chExt cx="4103852" cy="210376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1D07484-E408-4DBC-8A64-5017226FA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" t="9731" r="3202" b="11700"/>
            <a:stretch/>
          </p:blipFill>
          <p:spPr bwMode="auto">
            <a:xfrm>
              <a:off x="718537" y="4306270"/>
              <a:ext cx="4103852" cy="180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F00CB9A-BF97-46C3-9E7F-A1AB2650478C}"/>
                </a:ext>
              </a:extLst>
            </p:cNvPr>
            <p:cNvSpPr/>
            <p:nvPr/>
          </p:nvSpPr>
          <p:spPr>
            <a:xfrm>
              <a:off x="718537" y="6133035"/>
              <a:ext cx="38854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NagoyaFujita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 size = 16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C0EEE7-B0AE-477B-99F5-5B98FF6C93E4}"/>
              </a:ext>
            </a:extLst>
          </p:cNvPr>
          <p:cNvGrpSpPr/>
          <p:nvPr/>
        </p:nvGrpSpPr>
        <p:grpSpPr>
          <a:xfrm>
            <a:off x="2083753" y="3486544"/>
            <a:ext cx="8236835" cy="2696583"/>
            <a:chOff x="2083753" y="3486544"/>
            <a:chExt cx="8236835" cy="269658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97C6DA-D1AB-4D31-98CF-1F8237FB5710}"/>
                </a:ext>
              </a:extLst>
            </p:cNvPr>
            <p:cNvSpPr/>
            <p:nvPr/>
          </p:nvSpPr>
          <p:spPr>
            <a:xfrm>
              <a:off x="9857080" y="5897646"/>
              <a:ext cx="4635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577F6ED-0032-484D-A0C9-07FF8A068CC1}"/>
                </a:ext>
              </a:extLst>
            </p:cNvPr>
            <p:cNvSpPr/>
            <p:nvPr/>
          </p:nvSpPr>
          <p:spPr>
            <a:xfrm>
              <a:off x="9852293" y="3486544"/>
              <a:ext cx="4635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8644E8F-9868-4C58-82E7-AA9FCEE99556}"/>
                </a:ext>
              </a:extLst>
            </p:cNvPr>
            <p:cNvSpPr/>
            <p:nvPr/>
          </p:nvSpPr>
          <p:spPr>
            <a:xfrm>
              <a:off x="4437221" y="5939782"/>
              <a:ext cx="450739" cy="2433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2650783-2128-45A6-9876-B8A7027D060E}"/>
                </a:ext>
              </a:extLst>
            </p:cNvPr>
            <p:cNvSpPr/>
            <p:nvPr/>
          </p:nvSpPr>
          <p:spPr>
            <a:xfrm>
              <a:off x="4414469" y="3497371"/>
              <a:ext cx="452488" cy="2269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382E534-C7E2-4912-BCAE-201E0E019C17}"/>
                </a:ext>
              </a:extLst>
            </p:cNvPr>
            <p:cNvSpPr/>
            <p:nvPr/>
          </p:nvSpPr>
          <p:spPr>
            <a:xfrm>
              <a:off x="2083753" y="3896351"/>
              <a:ext cx="56084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Objects light, texture and other detail predicted  more accurately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E23F542-DE52-4048-856E-704E1580E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7"/>
          <a:stretch/>
        </p:blipFill>
        <p:spPr>
          <a:xfrm>
            <a:off x="0" y="0"/>
            <a:ext cx="12192000" cy="49359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DC112DE-AB1E-42D5-BEDC-677C67D6A4F2}"/>
              </a:ext>
            </a:extLst>
          </p:cNvPr>
          <p:cNvSpPr/>
          <p:nvPr/>
        </p:nvSpPr>
        <p:spPr>
          <a:xfrm>
            <a:off x="0" y="0"/>
            <a:ext cx="12192000" cy="490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361C36-41A1-4351-B091-48CAB97D572C}"/>
              </a:ext>
            </a:extLst>
          </p:cNvPr>
          <p:cNvGrpSpPr/>
          <p:nvPr/>
        </p:nvGrpSpPr>
        <p:grpSpPr>
          <a:xfrm>
            <a:off x="3378207" y="3085576"/>
            <a:ext cx="5435586" cy="3633248"/>
            <a:chOff x="6908801" y="2741611"/>
            <a:chExt cx="5435586" cy="36332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6AF254B-EB1E-44A2-9E9C-BC6CAA9B3A8F}"/>
                </a:ext>
              </a:extLst>
            </p:cNvPr>
            <p:cNvGrpSpPr/>
            <p:nvPr/>
          </p:nvGrpSpPr>
          <p:grpSpPr>
            <a:xfrm>
              <a:off x="9789306" y="2741611"/>
              <a:ext cx="2555081" cy="3633248"/>
              <a:chOff x="7094810" y="3320842"/>
              <a:chExt cx="2256719" cy="3208988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0BA8247-8E10-4950-B609-E5CA1F51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810" y="3320842"/>
                <a:ext cx="2256719" cy="1700638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3819CB04-2AEE-42E3-BE30-CA7DF0488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094810" y="4829193"/>
                <a:ext cx="2256719" cy="170063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4769E21-0F43-4AC1-95FC-716D687947EC}"/>
                </a:ext>
              </a:extLst>
            </p:cNvPr>
            <p:cNvGrpSpPr/>
            <p:nvPr/>
          </p:nvGrpSpPr>
          <p:grpSpPr>
            <a:xfrm>
              <a:off x="6908801" y="3280526"/>
              <a:ext cx="2947169" cy="2541920"/>
              <a:chOff x="6931175" y="3436793"/>
              <a:chExt cx="3346938" cy="2886719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57328F3-B00E-4E38-91E3-7D712FCED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1176" y="3436793"/>
                <a:ext cx="3346937" cy="172053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0DD2DBC-0CB4-4F30-9098-6E7C36D2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931175" y="4602976"/>
                <a:ext cx="3346937" cy="1720535"/>
              </a:xfrm>
              <a:prstGeom prst="rect">
                <a:avLst/>
              </a:prstGeom>
            </p:spPr>
          </p:pic>
        </p:grpSp>
      </p:grp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00F7F9C6-7960-4A78-81BB-56A4862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14</a:t>
            </a:fld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49DEFB-C792-4B86-A82B-F15EBEED42B1}"/>
              </a:ext>
            </a:extLst>
          </p:cNvPr>
          <p:cNvSpPr/>
          <p:nvPr/>
        </p:nvSpPr>
        <p:spPr>
          <a:xfrm>
            <a:off x="-257910" y="6356350"/>
            <a:ext cx="6423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Shenzhen International Graduate School, Tsinghua University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3C0BCF7-06BD-488A-A97A-79DDD7C8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2">
            <a:extLst>
              <a:ext uri="{FF2B5EF4-FFF2-40B4-BE49-F238E27FC236}">
                <a16:creationId xmlns:a16="http://schemas.microsoft.com/office/drawing/2014/main" id="{DDFAF1BB-D428-4AFF-99CC-52741AC8F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994" y="2103676"/>
            <a:ext cx="8736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Evaluation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73511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15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14274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70496" y="488909"/>
            <a:ext cx="4470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 Evaluation &amp; Analysis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9C4E31B-4111-4C0E-B883-394525FA6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60626"/>
              </p:ext>
            </p:extLst>
          </p:nvPr>
        </p:nvGraphicFramePr>
        <p:xfrm>
          <a:off x="513710" y="1848756"/>
          <a:ext cx="5267960" cy="324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607820">
                  <a:extLst>
                    <a:ext uri="{9D8B030D-6E8A-4147-A177-3AD203B41FA5}">
                      <a16:colId xmlns:a16="http://schemas.microsoft.com/office/drawing/2014/main" val="1449948487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1799705820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052900024"/>
                    </a:ext>
                  </a:extLst>
                </a:gridCol>
                <a:gridCol w="1086485">
                  <a:extLst>
                    <a:ext uri="{9D8B030D-6E8A-4147-A177-3AD203B41FA5}">
                      <a16:colId xmlns:a16="http://schemas.microsoft.com/office/drawing/2014/main" val="61696504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Basic model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Improved model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537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Block size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64*64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64*64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16*16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549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NagoyaOrigami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49.2185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49.9825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50.1948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881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NagoyaDataLeading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50.1268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51.5658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51.8709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260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NagoyaFujita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49.6233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50.3400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51.1653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297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Cam_Still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40.5198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43.3257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43.7110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1379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Toys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37.0554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37.8402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38.0948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546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Trees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25.4005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29.8032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30.0310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24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Boys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27.4191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45.0227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45.3136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4049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Average PSNR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39.9091</a:t>
                      </a:r>
                      <a:endParaRPr lang="zh-CN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43.9829</a:t>
                      </a:r>
                      <a:endParaRPr lang="zh-CN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44.3402</a:t>
                      </a:r>
                      <a:endParaRPr lang="zh-CN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101364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18B1996-5770-4754-ACFD-0BE43F80C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230574"/>
              </p:ext>
            </p:extLst>
          </p:nvPr>
        </p:nvGraphicFramePr>
        <p:xfrm>
          <a:off x="6478548" y="1848756"/>
          <a:ext cx="5267960" cy="2916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607820">
                  <a:extLst>
                    <a:ext uri="{9D8B030D-6E8A-4147-A177-3AD203B41FA5}">
                      <a16:colId xmlns:a16="http://schemas.microsoft.com/office/drawing/2014/main" val="1719201541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640368647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552925930"/>
                    </a:ext>
                  </a:extLst>
                </a:gridCol>
                <a:gridCol w="1086485">
                  <a:extLst>
                    <a:ext uri="{9D8B030D-6E8A-4147-A177-3AD203B41FA5}">
                      <a16:colId xmlns:a16="http://schemas.microsoft.com/office/drawing/2014/main" val="147918604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Basic model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Improved model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9255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Block size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64*64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64*64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16*16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6438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NagoyaOrigami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467s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742s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4973s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035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NagoyaDataLeading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598s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4339s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5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NagoyaFujita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567s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733s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5006s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746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Cam_Still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1208s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1594s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12979s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6083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Toys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1289s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8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Trees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1378s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843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Boys</a:t>
                      </a:r>
                      <a:endParaRPr lang="zh-CN" sz="105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447s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5023s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995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D8AC8CFB-3EF3-4620-8F48-AB2EDD836642}"/>
              </a:ext>
            </a:extLst>
          </p:cNvPr>
          <p:cNvSpPr/>
          <p:nvPr/>
        </p:nvSpPr>
        <p:spPr>
          <a:xfrm>
            <a:off x="832146" y="1354968"/>
            <a:ext cx="3675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66800"/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of PSNR</a:t>
            </a:r>
            <a:endParaRPr lang="zh-CN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4D5861-4A04-446C-AFD1-B1E89335995E}"/>
              </a:ext>
            </a:extLst>
          </p:cNvPr>
          <p:cNvSpPr/>
          <p:nvPr/>
        </p:nvSpPr>
        <p:spPr>
          <a:xfrm>
            <a:off x="6478548" y="1358215"/>
            <a:ext cx="4760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66800"/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of Optimization Time</a:t>
            </a:r>
            <a:endParaRPr lang="zh-CN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A2AAC9-D526-4C99-B3BD-399A7B19A0E1}"/>
              </a:ext>
            </a:extLst>
          </p:cNvPr>
          <p:cNvSpPr txBox="1"/>
          <p:nvPr/>
        </p:nvSpPr>
        <p:spPr>
          <a:xfrm flipH="1">
            <a:off x="832146" y="5350974"/>
            <a:ext cx="4711404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the basic method, the improved method improved the PSNR of all groups, especially in the Boys image, where the boys have a large apparent motion.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B66833-575A-4FB2-9EBE-DBEDB732CF85}"/>
              </a:ext>
            </a:extLst>
          </p:cNvPr>
          <p:cNvSpPr txBox="1"/>
          <p:nvPr/>
        </p:nvSpPr>
        <p:spPr>
          <a:xfrm flipH="1">
            <a:off x="7013288" y="5350974"/>
            <a:ext cx="453101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PSNR has a small increment by using 16*16 block size, while the time spent on optimization has multiplied.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E23F542-DE52-4048-856E-704E1580E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7"/>
          <a:stretch/>
        </p:blipFill>
        <p:spPr>
          <a:xfrm>
            <a:off x="0" y="0"/>
            <a:ext cx="12192000" cy="49359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DC112DE-AB1E-42D5-BEDC-677C67D6A4F2}"/>
              </a:ext>
            </a:extLst>
          </p:cNvPr>
          <p:cNvSpPr/>
          <p:nvPr/>
        </p:nvSpPr>
        <p:spPr>
          <a:xfrm>
            <a:off x="0" y="0"/>
            <a:ext cx="12192000" cy="490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361C36-41A1-4351-B091-48CAB97D572C}"/>
              </a:ext>
            </a:extLst>
          </p:cNvPr>
          <p:cNvGrpSpPr/>
          <p:nvPr/>
        </p:nvGrpSpPr>
        <p:grpSpPr>
          <a:xfrm>
            <a:off x="3378207" y="3085576"/>
            <a:ext cx="5435586" cy="3633248"/>
            <a:chOff x="6908801" y="2741611"/>
            <a:chExt cx="5435586" cy="36332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6AF254B-EB1E-44A2-9E9C-BC6CAA9B3A8F}"/>
                </a:ext>
              </a:extLst>
            </p:cNvPr>
            <p:cNvGrpSpPr/>
            <p:nvPr/>
          </p:nvGrpSpPr>
          <p:grpSpPr>
            <a:xfrm>
              <a:off x="9789306" y="2741611"/>
              <a:ext cx="2555081" cy="3633248"/>
              <a:chOff x="7094810" y="3320842"/>
              <a:chExt cx="2256719" cy="3208988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0BA8247-8E10-4950-B609-E5CA1F51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810" y="3320842"/>
                <a:ext cx="2256719" cy="1700638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3819CB04-2AEE-42E3-BE30-CA7DF0488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094810" y="4829193"/>
                <a:ext cx="2256719" cy="170063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4769E21-0F43-4AC1-95FC-716D687947EC}"/>
                </a:ext>
              </a:extLst>
            </p:cNvPr>
            <p:cNvGrpSpPr/>
            <p:nvPr/>
          </p:nvGrpSpPr>
          <p:grpSpPr>
            <a:xfrm>
              <a:off x="6908801" y="3280526"/>
              <a:ext cx="2947169" cy="2541920"/>
              <a:chOff x="6931175" y="3436793"/>
              <a:chExt cx="3346938" cy="2886719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57328F3-B00E-4E38-91E3-7D712FCED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1176" y="3436793"/>
                <a:ext cx="3346937" cy="172053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0DD2DBC-0CB4-4F30-9098-6E7C36D2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931175" y="4602976"/>
                <a:ext cx="3346937" cy="1720535"/>
              </a:xfrm>
              <a:prstGeom prst="rect">
                <a:avLst/>
              </a:prstGeom>
            </p:spPr>
          </p:pic>
        </p:grpSp>
      </p:grp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00F7F9C6-7960-4A78-81BB-56A4862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16</a:t>
            </a:fld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49DEFB-C792-4B86-A82B-F15EBEED42B1}"/>
              </a:ext>
            </a:extLst>
          </p:cNvPr>
          <p:cNvSpPr/>
          <p:nvPr/>
        </p:nvSpPr>
        <p:spPr>
          <a:xfrm>
            <a:off x="-257910" y="6356350"/>
            <a:ext cx="6423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Shenzhen International Graduate School, Tsinghua University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3C0BCF7-06BD-488A-A97A-79DDD7C8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2">
            <a:extLst>
              <a:ext uri="{FF2B5EF4-FFF2-40B4-BE49-F238E27FC236}">
                <a16:creationId xmlns:a16="http://schemas.microsoft.com/office/drawing/2014/main" id="{35031EAC-2F39-4A55-ADD6-ABC364A7B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376" y="2103676"/>
            <a:ext cx="9705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&amp; Further Discussion</a:t>
            </a:r>
          </a:p>
        </p:txBody>
      </p:sp>
    </p:spTree>
    <p:extLst>
      <p:ext uri="{BB962C8B-B14F-4D97-AF65-F5344CB8AC3E}">
        <p14:creationId xmlns:p14="http://schemas.microsoft.com/office/powerpoint/2010/main" val="72152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294D042C-3AAD-497D-9B07-231D0A4F7343}"/>
              </a:ext>
            </a:extLst>
          </p:cNvPr>
          <p:cNvSpPr/>
          <p:nvPr/>
        </p:nvSpPr>
        <p:spPr>
          <a:xfrm>
            <a:off x="1198459" y="407011"/>
            <a:ext cx="571500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90392B7-131B-4453-81A6-355562DFC360}"/>
              </a:ext>
            </a:extLst>
          </p:cNvPr>
          <p:cNvSpPr/>
          <p:nvPr/>
        </p:nvSpPr>
        <p:spPr>
          <a:xfrm>
            <a:off x="1495002" y="488909"/>
            <a:ext cx="5121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Further Discussion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1FF8BFC-B1E3-44B1-8501-896A12601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17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A02EE7-A7E1-407A-BB47-3100EBB6CEF2}"/>
              </a:ext>
            </a:extLst>
          </p:cNvPr>
          <p:cNvSpPr txBox="1"/>
          <p:nvPr/>
        </p:nvSpPr>
        <p:spPr>
          <a:xfrm>
            <a:off x="641802" y="1455216"/>
            <a:ext cx="3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C253FE-FEB5-416C-972D-805B40C4BCBA}"/>
              </a:ext>
            </a:extLst>
          </p:cNvPr>
          <p:cNvSpPr txBox="1"/>
          <p:nvPr/>
        </p:nvSpPr>
        <p:spPr>
          <a:xfrm>
            <a:off x="6647330" y="1479803"/>
            <a:ext cx="3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Discussion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02D9F1-E2A7-40B5-B6EA-6A4AA8D5DEEC}"/>
              </a:ext>
            </a:extLst>
          </p:cNvPr>
          <p:cNvSpPr/>
          <p:nvPr/>
        </p:nvSpPr>
        <p:spPr>
          <a:xfrm>
            <a:off x="574847" y="2181341"/>
            <a:ext cx="4826134" cy="3054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basic Spatial Difference Model is proposed and evaluated.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Deviation Correction &amp; Object Segmentation, an improved Spatial &amp; Temporal Difference Model is proposed and evaluated.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believe our improved model can extract light and other environmental information to enhance the prediction performance.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0359BF-4CC3-4944-B951-FE4D7401F106}"/>
              </a:ext>
            </a:extLst>
          </p:cNvPr>
          <p:cNvSpPr/>
          <p:nvPr/>
        </p:nvSpPr>
        <p:spPr>
          <a:xfrm>
            <a:off x="6616917" y="2181341"/>
            <a:ext cx="4298321" cy="106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Adaptive weights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Camera offset correction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Shear, rotation and other transformation 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368FEC-77AA-43AF-95B8-5F95B8C5E966}"/>
              </a:ext>
            </a:extLst>
          </p:cNvPr>
          <p:cNvGrpSpPr/>
          <p:nvPr/>
        </p:nvGrpSpPr>
        <p:grpSpPr>
          <a:xfrm>
            <a:off x="6228937" y="3511319"/>
            <a:ext cx="4924837" cy="2373596"/>
            <a:chOff x="6228937" y="3511319"/>
            <a:chExt cx="4924837" cy="237359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B02D1D4-D305-4A72-A300-422862284C21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11" t="15858" r="5911" b="16386"/>
            <a:stretch/>
          </p:blipFill>
          <p:spPr bwMode="auto">
            <a:xfrm>
              <a:off x="6228937" y="3511319"/>
              <a:ext cx="4924837" cy="202270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A4F506-2EE2-4B54-A616-42693E84FD57}"/>
                </a:ext>
              </a:extLst>
            </p:cNvPr>
            <p:cNvSpPr txBox="1"/>
            <p:nvPr/>
          </p:nvSpPr>
          <p:spPr>
            <a:xfrm flipH="1">
              <a:off x="6500571" y="5556555"/>
              <a:ext cx="4531011" cy="32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 of camera offset correction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1C1DA6B-77D8-4D92-ABEC-F89333C5B8EA}"/>
              </a:ext>
            </a:extLst>
          </p:cNvPr>
          <p:cNvSpPr/>
          <p:nvPr/>
        </p:nvSpPr>
        <p:spPr>
          <a:xfrm>
            <a:off x="9906000" y="4495800"/>
            <a:ext cx="723900" cy="74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5E70FF0-67D8-A740-8914-E70FD0235BB7}"/>
              </a:ext>
            </a:extLst>
          </p:cNvPr>
          <p:cNvSpPr/>
          <p:nvPr/>
        </p:nvSpPr>
        <p:spPr>
          <a:xfrm rot="10800000">
            <a:off x="0" y="0"/>
            <a:ext cx="12186521" cy="4391698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5C2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8986B0F-6976-164F-87A1-4A8D7E2C548A}"/>
              </a:ext>
            </a:extLst>
          </p:cNvPr>
          <p:cNvCxnSpPr>
            <a:cxnSpLocks/>
          </p:cNvCxnSpPr>
          <p:nvPr/>
        </p:nvCxnSpPr>
        <p:spPr>
          <a:xfrm flipV="1">
            <a:off x="6096000" y="2232002"/>
            <a:ext cx="6096000" cy="193820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45BB304-3873-7B44-B06A-A0F9F243C0FE}"/>
              </a:ext>
            </a:extLst>
          </p:cNvPr>
          <p:cNvCxnSpPr>
            <a:cxnSpLocks/>
          </p:cNvCxnSpPr>
          <p:nvPr/>
        </p:nvCxnSpPr>
        <p:spPr>
          <a:xfrm>
            <a:off x="0" y="2232000"/>
            <a:ext cx="6096000" cy="194801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7A313E1F-4D84-4F4F-94B4-EA46A70E7CBF}"/>
              </a:ext>
            </a:extLst>
          </p:cNvPr>
          <p:cNvSpPr txBox="1">
            <a:spLocks/>
          </p:cNvSpPr>
          <p:nvPr/>
        </p:nvSpPr>
        <p:spPr>
          <a:xfrm>
            <a:off x="3700435" y="1641993"/>
            <a:ext cx="4791131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Thanks for listening</a:t>
            </a:r>
          </a:p>
        </p:txBody>
      </p:sp>
      <p:cxnSp>
        <p:nvCxnSpPr>
          <p:cNvPr id="14" name="直接连接符 4">
            <a:extLst>
              <a:ext uri="{FF2B5EF4-FFF2-40B4-BE49-F238E27FC236}">
                <a16:creationId xmlns:a16="http://schemas.microsoft.com/office/drawing/2014/main" id="{6E4A0015-5B55-FF48-9EA6-91AD8BD9A13E}"/>
              </a:ext>
            </a:extLst>
          </p:cNvPr>
          <p:cNvCxnSpPr>
            <a:cxnSpLocks/>
          </p:cNvCxnSpPr>
          <p:nvPr/>
        </p:nvCxnSpPr>
        <p:spPr>
          <a:xfrm>
            <a:off x="4736013" y="2738376"/>
            <a:ext cx="2719975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121223D6-E47E-B446-865A-CA4ABB9117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419" y="3489724"/>
            <a:ext cx="1385159" cy="1412142"/>
          </a:xfrm>
          <a:prstGeom prst="ellipse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CFEF2C6-5AE1-0F47-A64B-13A1FB747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9"/>
          <a:stretch/>
        </p:blipFill>
        <p:spPr>
          <a:xfrm>
            <a:off x="5217659" y="4911845"/>
            <a:ext cx="1756681" cy="9655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3FFFD8-CFD7-4F68-AD96-DA53D6836C0E}"/>
              </a:ext>
            </a:extLst>
          </p:cNvPr>
          <p:cNvSpPr/>
          <p:nvPr/>
        </p:nvSpPr>
        <p:spPr>
          <a:xfrm>
            <a:off x="5285684" y="6011903"/>
            <a:ext cx="1697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F8A0B008-E48D-4828-80C7-A86F5D921556}" type="datetime1">
              <a:rPr lang="en-US" altLang="zh-CN" sz="2000" b="1" smtClean="0">
                <a:solidFill>
                  <a:srgbClr val="7F30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12/21/2019</a:t>
            </a:fld>
            <a:endParaRPr lang="en-US" altLang="zh-CN" sz="2000" b="1" dirty="0">
              <a:solidFill>
                <a:srgbClr val="7F308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8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/>
          </p:cNvSpPr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5" name="矩形 1"/>
          <p:cNvSpPr>
            <a:spLocks/>
          </p:cNvSpPr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6" name="等腰三角形 4"/>
          <p:cNvSpPr>
            <a:spLocks/>
          </p:cNvSpPr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37448 w 2436495"/>
              <a:gd name="T3" fmla="*/ 249659 h 3543376"/>
              <a:gd name="T4" fmla="*/ 2094032 w 2436495"/>
              <a:gd name="T5" fmla="*/ 3543149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  <a:gd name="T12" fmla="*/ 0 w 2436495"/>
              <a:gd name="T13" fmla="*/ 0 h 3543376"/>
              <a:gd name="T14" fmla="*/ 2436495 w 2436495"/>
              <a:gd name="T15" fmla="*/ 3543376 h 35433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2256445" y="3168818"/>
            <a:ext cx="2863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0" name="矩形 29"/>
          <p:cNvSpPr>
            <a:spLocks noChangeArrowheads="1"/>
          </p:cNvSpPr>
          <p:nvPr/>
        </p:nvSpPr>
        <p:spPr bwMode="auto">
          <a:xfrm>
            <a:off x="830870" y="3124398"/>
            <a:ext cx="1328738" cy="48895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5C2F7F"/>
              </a:solidFill>
            </a:endParaRPr>
          </a:p>
        </p:txBody>
      </p:sp>
      <p:sp>
        <p:nvSpPr>
          <p:cNvPr id="3081" name="文本框 30"/>
          <p:cNvSpPr txBox="1">
            <a:spLocks noChangeArrowheads="1"/>
          </p:cNvSpPr>
          <p:nvPr/>
        </p:nvSpPr>
        <p:spPr bwMode="auto">
          <a:xfrm>
            <a:off x="901457" y="3120902"/>
            <a:ext cx="11826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2256445" y="3829218"/>
            <a:ext cx="4242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Modeling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4" name="矩形 36"/>
          <p:cNvSpPr>
            <a:spLocks noChangeArrowheads="1"/>
          </p:cNvSpPr>
          <p:nvPr/>
        </p:nvSpPr>
        <p:spPr bwMode="auto">
          <a:xfrm>
            <a:off x="830870" y="3784798"/>
            <a:ext cx="1328738" cy="48895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5C2F7F"/>
              </a:solidFill>
            </a:endParaRPr>
          </a:p>
        </p:txBody>
      </p:sp>
      <p:sp>
        <p:nvSpPr>
          <p:cNvPr id="3085" name="文本框 37"/>
          <p:cNvSpPr txBox="1">
            <a:spLocks noChangeArrowheads="1"/>
          </p:cNvSpPr>
          <p:nvPr/>
        </p:nvSpPr>
        <p:spPr bwMode="auto">
          <a:xfrm>
            <a:off x="918126" y="3784828"/>
            <a:ext cx="1149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</a:t>
            </a:r>
            <a:endParaRPr lang="zh-CN" altLang="en-US" sz="2400" b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088" name="矩形 43"/>
          <p:cNvSpPr>
            <a:spLocks noChangeArrowheads="1"/>
          </p:cNvSpPr>
          <p:nvPr/>
        </p:nvSpPr>
        <p:spPr bwMode="auto">
          <a:xfrm>
            <a:off x="827695" y="4445198"/>
            <a:ext cx="1328738" cy="48895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5C2F7F"/>
              </a:solidFill>
            </a:endParaRPr>
          </a:p>
        </p:txBody>
      </p:sp>
      <p:sp>
        <p:nvSpPr>
          <p:cNvPr id="3091" name="Rectangle 6"/>
          <p:cNvSpPr>
            <a:spLocks noChangeArrowheads="1"/>
          </p:cNvSpPr>
          <p:nvPr/>
        </p:nvSpPr>
        <p:spPr bwMode="auto">
          <a:xfrm>
            <a:off x="2256445" y="4489618"/>
            <a:ext cx="3962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Evaluation &amp; Analysis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" name="矩形 50"/>
          <p:cNvSpPr>
            <a:spLocks noChangeArrowheads="1"/>
          </p:cNvSpPr>
          <p:nvPr/>
        </p:nvSpPr>
        <p:spPr bwMode="auto">
          <a:xfrm>
            <a:off x="827695" y="5100105"/>
            <a:ext cx="1328738" cy="48895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5C2F7F"/>
              </a:solidFill>
            </a:endParaRPr>
          </a:p>
        </p:txBody>
      </p:sp>
      <p:grpSp>
        <p:nvGrpSpPr>
          <p:cNvPr id="3100" name="组合 55"/>
          <p:cNvGrpSpPr>
            <a:grpSpLocks/>
          </p:cNvGrpSpPr>
          <p:nvPr/>
        </p:nvGrpSpPr>
        <p:grpSpPr bwMode="auto">
          <a:xfrm>
            <a:off x="626083" y="1915775"/>
            <a:ext cx="2259012" cy="653598"/>
            <a:chOff x="0" y="196470"/>
            <a:chExt cx="2259081" cy="653061"/>
          </a:xfrm>
        </p:grpSpPr>
        <p:sp>
          <p:nvSpPr>
            <p:cNvPr id="3102" name="文本框 57"/>
            <p:cNvSpPr txBox="1">
              <a:spLocks noChangeArrowheads="1"/>
            </p:cNvSpPr>
            <p:nvPr/>
          </p:nvSpPr>
          <p:spPr bwMode="auto">
            <a:xfrm>
              <a:off x="0" y="196470"/>
              <a:ext cx="2259081" cy="645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b="1" dirty="0">
                  <a:solidFill>
                    <a:srgbClr val="5C2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36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03" name="直接连接符 58"/>
            <p:cNvCxnSpPr>
              <a:cxnSpLocks noChangeShapeType="1"/>
            </p:cNvCxnSpPr>
            <p:nvPr/>
          </p:nvCxnSpPr>
          <p:spPr bwMode="auto">
            <a:xfrm flipV="1">
              <a:off x="151331" y="842271"/>
              <a:ext cx="2012497" cy="726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97" name="Rectangle 6"/>
          <p:cNvSpPr>
            <a:spLocks noChangeArrowheads="1"/>
          </p:cNvSpPr>
          <p:nvPr/>
        </p:nvSpPr>
        <p:spPr bwMode="auto">
          <a:xfrm>
            <a:off x="2256445" y="4990637"/>
            <a:ext cx="26346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&amp; Further Discussion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</a:t>
            </a:fld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7">
            <a:extLst>
              <a:ext uri="{FF2B5EF4-FFF2-40B4-BE49-F238E27FC236}">
                <a16:creationId xmlns:a16="http://schemas.microsoft.com/office/drawing/2014/main" id="{89CACDBE-C799-4C19-85D7-F8B26D79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26" y="4436350"/>
            <a:ext cx="1149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文本框 37">
            <a:extLst>
              <a:ext uri="{FF2B5EF4-FFF2-40B4-BE49-F238E27FC236}">
                <a16:creationId xmlns:a16="http://schemas.microsoft.com/office/drawing/2014/main" id="{07E2E5E4-8896-4C15-9FD4-75A1645B1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26" y="5100135"/>
            <a:ext cx="1149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</a:t>
            </a:r>
            <a:endParaRPr lang="zh-CN" altLang="en-US" sz="2400" b="1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5FB4A868-54B1-40C6-AF92-0986AEC9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E23F542-DE52-4048-856E-704E1580E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7"/>
          <a:stretch/>
        </p:blipFill>
        <p:spPr>
          <a:xfrm>
            <a:off x="0" y="0"/>
            <a:ext cx="12192000" cy="49359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DC112DE-AB1E-42D5-BEDC-677C67D6A4F2}"/>
              </a:ext>
            </a:extLst>
          </p:cNvPr>
          <p:cNvSpPr/>
          <p:nvPr/>
        </p:nvSpPr>
        <p:spPr>
          <a:xfrm>
            <a:off x="0" y="0"/>
            <a:ext cx="12192000" cy="490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1727994" y="2103676"/>
            <a:ext cx="8736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361C36-41A1-4351-B091-48CAB97D572C}"/>
              </a:ext>
            </a:extLst>
          </p:cNvPr>
          <p:cNvGrpSpPr/>
          <p:nvPr/>
        </p:nvGrpSpPr>
        <p:grpSpPr>
          <a:xfrm>
            <a:off x="3378207" y="3085576"/>
            <a:ext cx="5435586" cy="3633248"/>
            <a:chOff x="6908801" y="2741611"/>
            <a:chExt cx="5435586" cy="36332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6AF254B-EB1E-44A2-9E9C-BC6CAA9B3A8F}"/>
                </a:ext>
              </a:extLst>
            </p:cNvPr>
            <p:cNvGrpSpPr/>
            <p:nvPr/>
          </p:nvGrpSpPr>
          <p:grpSpPr>
            <a:xfrm>
              <a:off x="9789306" y="2741611"/>
              <a:ext cx="2555081" cy="3633248"/>
              <a:chOff x="7094810" y="3320842"/>
              <a:chExt cx="2256719" cy="3208988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0BA8247-8E10-4950-B609-E5CA1F51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810" y="3320842"/>
                <a:ext cx="2256719" cy="1700638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3819CB04-2AEE-42E3-BE30-CA7DF0488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094810" y="4829193"/>
                <a:ext cx="2256719" cy="170063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4769E21-0F43-4AC1-95FC-716D687947EC}"/>
                </a:ext>
              </a:extLst>
            </p:cNvPr>
            <p:cNvGrpSpPr/>
            <p:nvPr/>
          </p:nvGrpSpPr>
          <p:grpSpPr>
            <a:xfrm>
              <a:off x="6908801" y="3280526"/>
              <a:ext cx="2947169" cy="2541920"/>
              <a:chOff x="6931175" y="3436793"/>
              <a:chExt cx="3346938" cy="2886719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57328F3-B00E-4E38-91E3-7D712FCED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1176" y="3436793"/>
                <a:ext cx="3346937" cy="172053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0DD2DBC-0CB4-4F30-9098-6E7C36D2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931175" y="4602976"/>
                <a:ext cx="3346937" cy="1720535"/>
              </a:xfrm>
              <a:prstGeom prst="rect">
                <a:avLst/>
              </a:prstGeom>
            </p:spPr>
          </p:pic>
        </p:grpSp>
      </p:grp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00F7F9C6-7960-4A78-81BB-56A4862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3</a:t>
            </a:fld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49DEFB-C792-4B86-A82B-F15EBEED42B1}"/>
              </a:ext>
            </a:extLst>
          </p:cNvPr>
          <p:cNvSpPr/>
          <p:nvPr/>
        </p:nvSpPr>
        <p:spPr>
          <a:xfrm>
            <a:off x="-257910" y="6356350"/>
            <a:ext cx="6423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Shenzhen International Graduate School, Tsinghua University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3C0BCF7-06BD-488A-A97A-79DDD7C8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294D042C-3AAD-497D-9B07-231D0A4F7343}"/>
              </a:ext>
            </a:extLst>
          </p:cNvPr>
          <p:cNvSpPr/>
          <p:nvPr/>
        </p:nvSpPr>
        <p:spPr>
          <a:xfrm>
            <a:off x="1198458" y="407011"/>
            <a:ext cx="3529185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90392B7-131B-4453-81A6-355562DFC360}"/>
              </a:ext>
            </a:extLst>
          </p:cNvPr>
          <p:cNvSpPr/>
          <p:nvPr/>
        </p:nvSpPr>
        <p:spPr>
          <a:xfrm>
            <a:off x="1401918" y="488909"/>
            <a:ext cx="3122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Project 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1FF8BFC-B1E3-44B1-8501-896A12601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4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A02EE7-A7E1-407A-BB47-3100EBB6CEF2}"/>
              </a:ext>
            </a:extLst>
          </p:cNvPr>
          <p:cNvSpPr txBox="1"/>
          <p:nvPr/>
        </p:nvSpPr>
        <p:spPr>
          <a:xfrm>
            <a:off x="718537" y="1323397"/>
            <a:ext cx="3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CE1FC9-9020-4992-9336-CB1BB2DA87BE}"/>
              </a:ext>
            </a:extLst>
          </p:cNvPr>
          <p:cNvSpPr/>
          <p:nvPr/>
        </p:nvSpPr>
        <p:spPr>
          <a:xfrm>
            <a:off x="718537" y="1998125"/>
            <a:ext cx="4215310" cy="3222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the increasing demand for 3D vide and the advance of multi-media and camera technologies, multi-view video coding attracts more and more attention.</a:t>
            </a:r>
          </a:p>
          <a:p>
            <a:pPr algn="just">
              <a:lnSpc>
                <a:spcPct val="114000"/>
              </a:lnSpc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applications such as VR, 3D re-construction and object motion estimation have promising prospects.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C253FE-FEB5-416C-972D-805B40C4BCBA}"/>
              </a:ext>
            </a:extLst>
          </p:cNvPr>
          <p:cNvSpPr txBox="1"/>
          <p:nvPr/>
        </p:nvSpPr>
        <p:spPr>
          <a:xfrm>
            <a:off x="6455268" y="1323396"/>
            <a:ext cx="4491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Description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C9847D-A739-4682-9935-E298C012C49B}"/>
              </a:ext>
            </a:extLst>
          </p:cNvPr>
          <p:cNvSpPr/>
          <p:nvPr/>
        </p:nvSpPr>
        <p:spPr>
          <a:xfrm>
            <a:off x="6503088" y="1998125"/>
            <a:ext cx="4395951" cy="3962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Given 7 datasets</a:t>
            </a: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 images in one dataset, captured by 9 cameras in two frames. </a:t>
            </a: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need to predict the center image of frame 2, with other 17 images available for reference.</a:t>
            </a: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need to optimize in blocks and block size can be 4×4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8×8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16×16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32×32 or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64×64.</a:t>
            </a: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need to compute the average PSNR of seven datasets.</a:t>
            </a: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71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E23F542-DE52-4048-856E-704E1580E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7"/>
          <a:stretch/>
        </p:blipFill>
        <p:spPr>
          <a:xfrm>
            <a:off x="0" y="0"/>
            <a:ext cx="12192000" cy="49359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DC112DE-AB1E-42D5-BEDC-677C67D6A4F2}"/>
              </a:ext>
            </a:extLst>
          </p:cNvPr>
          <p:cNvSpPr/>
          <p:nvPr/>
        </p:nvSpPr>
        <p:spPr>
          <a:xfrm>
            <a:off x="0" y="0"/>
            <a:ext cx="12192000" cy="490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1727994" y="2103676"/>
            <a:ext cx="8736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Modeling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361C36-41A1-4351-B091-48CAB97D572C}"/>
              </a:ext>
            </a:extLst>
          </p:cNvPr>
          <p:cNvGrpSpPr/>
          <p:nvPr/>
        </p:nvGrpSpPr>
        <p:grpSpPr>
          <a:xfrm>
            <a:off x="3378207" y="3085576"/>
            <a:ext cx="5435586" cy="3633248"/>
            <a:chOff x="6908801" y="2741611"/>
            <a:chExt cx="5435586" cy="36332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6AF254B-EB1E-44A2-9E9C-BC6CAA9B3A8F}"/>
                </a:ext>
              </a:extLst>
            </p:cNvPr>
            <p:cNvGrpSpPr/>
            <p:nvPr/>
          </p:nvGrpSpPr>
          <p:grpSpPr>
            <a:xfrm>
              <a:off x="9789306" y="2741611"/>
              <a:ext cx="2555081" cy="3633248"/>
              <a:chOff x="7094810" y="3320842"/>
              <a:chExt cx="2256719" cy="3208988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0BA8247-8E10-4950-B609-E5CA1F51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4810" y="3320842"/>
                <a:ext cx="2256719" cy="1700638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3819CB04-2AEE-42E3-BE30-CA7DF0488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094810" y="4829193"/>
                <a:ext cx="2256719" cy="170063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4769E21-0F43-4AC1-95FC-716D687947EC}"/>
                </a:ext>
              </a:extLst>
            </p:cNvPr>
            <p:cNvGrpSpPr/>
            <p:nvPr/>
          </p:nvGrpSpPr>
          <p:grpSpPr>
            <a:xfrm>
              <a:off x="6908801" y="3280526"/>
              <a:ext cx="2947169" cy="2541920"/>
              <a:chOff x="6931175" y="3436793"/>
              <a:chExt cx="3346938" cy="2886719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57328F3-B00E-4E38-91E3-7D712FCED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1176" y="3436793"/>
                <a:ext cx="3346937" cy="172053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0DD2DBC-0CB4-4F30-9098-6E7C36D2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931175" y="4602976"/>
                <a:ext cx="3346937" cy="1720535"/>
              </a:xfrm>
              <a:prstGeom prst="rect">
                <a:avLst/>
              </a:prstGeom>
            </p:spPr>
          </p:pic>
        </p:grpSp>
      </p:grp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00F7F9C6-7960-4A78-81BB-56A4862D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5</a:t>
            </a:fld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49DEFB-C792-4B86-A82B-F15EBEED42B1}"/>
              </a:ext>
            </a:extLst>
          </p:cNvPr>
          <p:cNvSpPr/>
          <p:nvPr/>
        </p:nvSpPr>
        <p:spPr>
          <a:xfrm>
            <a:off x="-257910" y="6356350"/>
            <a:ext cx="6423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Shenzhen International Graduate School, Tsinghua University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3C0BCF7-06BD-488A-A97A-79DDD7C8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2" y="562757"/>
            <a:ext cx="3273620" cy="11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95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6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2A1433-7A01-40CD-BD7B-131BC14F03DA}"/>
              </a:ext>
            </a:extLst>
          </p:cNvPr>
          <p:cNvSpPr txBox="1"/>
          <p:nvPr/>
        </p:nvSpPr>
        <p:spPr>
          <a:xfrm>
            <a:off x="471856" y="1366934"/>
            <a:ext cx="459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Datasets analysis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5C53725-E0EC-4802-BF20-A354456A2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22696"/>
              </p:ext>
            </p:extLst>
          </p:nvPr>
        </p:nvGraphicFramePr>
        <p:xfrm>
          <a:off x="596143" y="1982850"/>
          <a:ext cx="5232333" cy="259163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2012709">
                  <a:extLst>
                    <a:ext uri="{9D8B030D-6E8A-4147-A177-3AD203B41FA5}">
                      <a16:colId xmlns:a16="http://schemas.microsoft.com/office/drawing/2014/main" val="505139300"/>
                    </a:ext>
                  </a:extLst>
                </a:gridCol>
                <a:gridCol w="3219624">
                  <a:extLst>
                    <a:ext uri="{9D8B030D-6E8A-4147-A177-3AD203B41FA5}">
                      <a16:colId xmlns:a16="http://schemas.microsoft.com/office/drawing/2014/main" val="3150022327"/>
                    </a:ext>
                  </a:extLst>
                </a:gridCol>
              </a:tblGrid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Dataset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Difference analysis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40002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NagoyaOrigami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Almost </a:t>
                      </a: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change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90165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NagoyaDataLeading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Almost </a:t>
                      </a: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change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3743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NagoyaFujita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green mat spinning clockwise a little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891457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Cam_Still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right knight moving right a little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12421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Toys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red car moving right a little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00769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Trees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whole scene moving right 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little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81182"/>
                  </a:ext>
                </a:extLst>
              </a:tr>
              <a:tr h="323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Boys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boys </a:t>
                      </a: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moving arms 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lot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2111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E9B63312-0F39-43E9-9A81-3DE44A1E5F58}"/>
              </a:ext>
            </a:extLst>
          </p:cNvPr>
          <p:cNvGrpSpPr/>
          <p:nvPr/>
        </p:nvGrpSpPr>
        <p:grpSpPr>
          <a:xfrm>
            <a:off x="6850379" y="332759"/>
            <a:ext cx="4667250" cy="6412404"/>
            <a:chOff x="6850379" y="332759"/>
            <a:chExt cx="4667250" cy="6412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37A09ED-6B8C-4F43-A548-B4B361C4F79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0" t="34985" r="8258" b="40348"/>
            <a:stretch/>
          </p:blipFill>
          <p:spPr bwMode="auto">
            <a:xfrm>
              <a:off x="6850379" y="332759"/>
              <a:ext cx="4455795" cy="15836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A9D35AF-84E5-4365-9254-B7A001FD2AF7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7" t="33050" r="8259" b="38575"/>
            <a:stretch/>
          </p:blipFill>
          <p:spPr bwMode="auto">
            <a:xfrm>
              <a:off x="6850379" y="4692261"/>
              <a:ext cx="4551045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6033F8B-47ED-47CB-B22F-B45499CDE094}"/>
                </a:ext>
              </a:extLst>
            </p:cNvPr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4" t="33373" r="6509" b="38574"/>
            <a:stretch/>
          </p:blipFill>
          <p:spPr bwMode="auto">
            <a:xfrm>
              <a:off x="6850379" y="2437447"/>
              <a:ext cx="4667250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862675-EF19-49B2-B8FD-306E3E92F507}"/>
                </a:ext>
              </a:extLst>
            </p:cNvPr>
            <p:cNvSpPr/>
            <p:nvPr/>
          </p:nvSpPr>
          <p:spPr>
            <a:xfrm>
              <a:off x="7946771" y="1943057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Boys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C7C6A44-19E8-4BED-9DEC-07E00DC4FFB6}"/>
                </a:ext>
              </a:extLst>
            </p:cNvPr>
            <p:cNvSpPr/>
            <p:nvPr/>
          </p:nvSpPr>
          <p:spPr>
            <a:xfrm>
              <a:off x="7972148" y="4255882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Toys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72FB85-EE95-46F5-8CD1-B07B87CE92A1}"/>
                </a:ext>
              </a:extLst>
            </p:cNvPr>
            <p:cNvSpPr/>
            <p:nvPr/>
          </p:nvSpPr>
          <p:spPr>
            <a:xfrm>
              <a:off x="8019772" y="6468164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Trees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539082-3580-4C25-9474-3FF5C1C08881}"/>
              </a:ext>
            </a:extLst>
          </p:cNvPr>
          <p:cNvGrpSpPr/>
          <p:nvPr/>
        </p:nvGrpSpPr>
        <p:grpSpPr>
          <a:xfrm>
            <a:off x="6130771" y="634878"/>
            <a:ext cx="3381652" cy="1222762"/>
            <a:chOff x="6130771" y="634878"/>
            <a:chExt cx="3381652" cy="122276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39A134-B84B-43FC-B797-001DE693660B}"/>
                </a:ext>
              </a:extLst>
            </p:cNvPr>
            <p:cNvSpPr/>
            <p:nvPr/>
          </p:nvSpPr>
          <p:spPr>
            <a:xfrm>
              <a:off x="6850379" y="634878"/>
              <a:ext cx="1760221" cy="9420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F203E2-EF95-41B4-A04B-0BFC9B1D412F}"/>
                </a:ext>
              </a:extLst>
            </p:cNvPr>
            <p:cNvSpPr/>
            <p:nvPr/>
          </p:nvSpPr>
          <p:spPr>
            <a:xfrm>
              <a:off x="6130771" y="1580641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boys moving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264CA7-0BCC-4A0B-9DBA-C48885A3CFA0}"/>
              </a:ext>
            </a:extLst>
          </p:cNvPr>
          <p:cNvGrpSpPr/>
          <p:nvPr/>
        </p:nvGrpSpPr>
        <p:grpSpPr>
          <a:xfrm>
            <a:off x="6424619" y="3604334"/>
            <a:ext cx="3381652" cy="550416"/>
            <a:chOff x="6424619" y="3604334"/>
            <a:chExt cx="3381652" cy="55041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EC09C23-DA9B-4BAC-B119-87F465C1A1F6}"/>
                </a:ext>
              </a:extLst>
            </p:cNvPr>
            <p:cNvSpPr/>
            <p:nvPr/>
          </p:nvSpPr>
          <p:spPr>
            <a:xfrm>
              <a:off x="7031115" y="3604334"/>
              <a:ext cx="488271" cy="5504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FE1903F-D596-454E-9022-AB064BF1B100}"/>
                </a:ext>
              </a:extLst>
            </p:cNvPr>
            <p:cNvSpPr/>
            <p:nvPr/>
          </p:nvSpPr>
          <p:spPr>
            <a:xfrm>
              <a:off x="6424619" y="3818942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car moving slightly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D0A0B6-21A8-4FD3-B26C-B044DCC40CD8}"/>
              </a:ext>
            </a:extLst>
          </p:cNvPr>
          <p:cNvGrpSpPr/>
          <p:nvPr/>
        </p:nvGrpSpPr>
        <p:grpSpPr>
          <a:xfrm>
            <a:off x="4816043" y="4891596"/>
            <a:ext cx="3948660" cy="1809844"/>
            <a:chOff x="4816043" y="4891596"/>
            <a:chExt cx="3948660" cy="180984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F9CAEBA-FE08-4D95-92D7-94162FECB069}"/>
                </a:ext>
              </a:extLst>
            </p:cNvPr>
            <p:cNvSpPr/>
            <p:nvPr/>
          </p:nvSpPr>
          <p:spPr>
            <a:xfrm>
              <a:off x="6933460" y="4891596"/>
              <a:ext cx="1831243" cy="15206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76F7D86-F247-4427-A475-EDDC77FF96E9}"/>
                </a:ext>
              </a:extLst>
            </p:cNvPr>
            <p:cNvSpPr/>
            <p:nvPr/>
          </p:nvSpPr>
          <p:spPr>
            <a:xfrm>
              <a:off x="4816043" y="6424441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almost whole image moving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00D854-CDFA-4BB7-B32C-CA000CD3AAF4}"/>
              </a:ext>
            </a:extLst>
          </p:cNvPr>
          <p:cNvGrpSpPr/>
          <p:nvPr/>
        </p:nvGrpSpPr>
        <p:grpSpPr>
          <a:xfrm>
            <a:off x="-1218970" y="4696162"/>
            <a:ext cx="8400172" cy="2129267"/>
            <a:chOff x="-1218970" y="4696162"/>
            <a:chExt cx="8400172" cy="212926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6EB75E2-28E9-449D-8E42-E0501537E5B1}"/>
                </a:ext>
              </a:extLst>
            </p:cNvPr>
            <p:cNvSpPr/>
            <p:nvPr/>
          </p:nvSpPr>
          <p:spPr>
            <a:xfrm>
              <a:off x="1085202" y="4698967"/>
              <a:ext cx="6096000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[row, col] = size(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 mod(row,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block_size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!= 0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 indent="304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row_add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block_size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– mod(row,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else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 indent="304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row_add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= 0;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 mod(col,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block_size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!= 0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 indent="304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col_add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block_size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– mod(col,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blocksize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else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col_add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= 0;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1066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(row+1 :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row+row_add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 :, :) = 0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1066800"/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Img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(:, col+1 : </a:t>
              </a:r>
              <a:r>
                <a:rPr lang="en-US" altLang="zh-CN" sz="1200" kern="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col+col_add</a:t>
              </a:r>
              <a:r>
                <a: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 :) = 0</a:t>
              </a:r>
              <a:endParaRPr lang="zh-CN" altLang="zh-CN" sz="12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A1EBFE3-CE06-4D4B-B47C-AA8362CDCF2C}"/>
                </a:ext>
              </a:extLst>
            </p:cNvPr>
            <p:cNvSpPr/>
            <p:nvPr/>
          </p:nvSpPr>
          <p:spPr>
            <a:xfrm>
              <a:off x="1933687" y="4696162"/>
              <a:ext cx="3514218" cy="212926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ADC970-2CD2-4A8D-A043-6A7E54C8B1C7}"/>
                </a:ext>
              </a:extLst>
            </p:cNvPr>
            <p:cNvSpPr/>
            <p:nvPr/>
          </p:nvSpPr>
          <p:spPr>
            <a:xfrm>
              <a:off x="-1218970" y="5482649"/>
              <a:ext cx="33816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 algn="ctr"/>
              <a:r>
                <a:rPr lang="en-US" altLang="zh-CN" sz="16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Paddling algorithm</a:t>
              </a:r>
              <a:endParaRPr lang="zh-CN" altLang="zh-CN" sz="16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35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7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4358733-7702-4803-AE20-50E631E29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944" y="2351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44058A-04DF-4272-B589-90D9A2F057D7}"/>
              </a:ext>
            </a:extLst>
          </p:cNvPr>
          <p:cNvSpPr txBox="1"/>
          <p:nvPr/>
        </p:nvSpPr>
        <p:spPr>
          <a:xfrm>
            <a:off x="471856" y="1366934"/>
            <a:ext cx="655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model: Spatial Difference Model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84F4BE-C0FD-4E46-9D31-A159FEDE90F3}"/>
              </a:ext>
            </a:extLst>
          </p:cNvPr>
          <p:cNvGrpSpPr/>
          <p:nvPr/>
        </p:nvGrpSpPr>
        <p:grpSpPr>
          <a:xfrm>
            <a:off x="-405586" y="2016671"/>
            <a:ext cx="4423809" cy="4298495"/>
            <a:chOff x="-405586" y="2016671"/>
            <a:chExt cx="4423809" cy="429849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2BC3CA3-AA0F-4A9E-8BD9-042B2F0D7F12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56" y="2016671"/>
              <a:ext cx="3018962" cy="3824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B8FA5C8-F374-4047-8508-4D8E3092DC2C}"/>
                </a:ext>
              </a:extLst>
            </p:cNvPr>
            <p:cNvSpPr/>
            <p:nvPr/>
          </p:nvSpPr>
          <p:spPr>
            <a:xfrm>
              <a:off x="-405586" y="6007389"/>
              <a:ext cx="44238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4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Working principle of multi-camera</a:t>
              </a:r>
              <a:endPara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630D83-F003-44E1-9B8A-4D65291BDDF7}"/>
              </a:ext>
            </a:extLst>
          </p:cNvPr>
          <p:cNvGrpSpPr/>
          <p:nvPr/>
        </p:nvGrpSpPr>
        <p:grpSpPr>
          <a:xfrm>
            <a:off x="2557680" y="2179542"/>
            <a:ext cx="4985357" cy="3697489"/>
            <a:chOff x="2557680" y="2179542"/>
            <a:chExt cx="4985357" cy="3697489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A7E19156-E359-40F6-86A8-FC03CD748D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8940592"/>
                </p:ext>
              </p:extLst>
            </p:nvPr>
          </p:nvGraphicFramePr>
          <p:xfrm>
            <a:off x="3857470" y="2632472"/>
            <a:ext cx="3685567" cy="3244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" name="Equation" r:id="rId8" imgW="3340100" imgH="2946400" progId="Equation.DSMT4">
                    <p:embed/>
                  </p:oleObj>
                </mc:Choice>
                <mc:Fallback>
                  <p:oleObj name="Equation" r:id="rId8" imgW="3340100" imgH="29464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470" y="2632472"/>
                          <a:ext cx="3685567" cy="32445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8BB2F89-0E13-4CA6-BF56-0DA1009892A8}"/>
                </a:ext>
              </a:extLst>
            </p:cNvPr>
            <p:cNvSpPr/>
            <p:nvPr/>
          </p:nvSpPr>
          <p:spPr>
            <a:xfrm>
              <a:off x="2557680" y="2179542"/>
              <a:ext cx="44238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Optimization model:</a:t>
              </a:r>
              <a:endParaRPr lang="zh-CN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B81C9C7-4006-468B-B520-DD84EFF08525}"/>
              </a:ext>
            </a:extLst>
          </p:cNvPr>
          <p:cNvSpPr/>
          <p:nvPr/>
        </p:nvSpPr>
        <p:spPr>
          <a:xfrm>
            <a:off x="4815160" y="2632472"/>
            <a:ext cx="1541252" cy="474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BC11CD-6ABA-4C88-BCE8-19977FF1B8AA}"/>
              </a:ext>
            </a:extLst>
          </p:cNvPr>
          <p:cNvSpPr/>
          <p:nvPr/>
        </p:nvSpPr>
        <p:spPr>
          <a:xfrm>
            <a:off x="7871332" y="4358206"/>
            <a:ext cx="4009985" cy="1621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Calculate the differences between surrounding images with the center image in frame 1;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the differences to the corresponding images in frame 2;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Optimize the sum of </a:t>
            </a:r>
            <a:r>
              <a:rPr lang="en-US" altLang="zh-CN" sz="1400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Frobenius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norm distance of predicted image and images above. </a:t>
            </a:r>
            <a:endParaRPr lang="zh-CN" altLang="zh-CN" sz="1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748C20-26FC-459B-8210-361D6C2F14DE}"/>
              </a:ext>
            </a:extLst>
          </p:cNvPr>
          <p:cNvGrpSpPr/>
          <p:nvPr/>
        </p:nvGrpSpPr>
        <p:grpSpPr>
          <a:xfrm>
            <a:off x="7655515" y="394389"/>
            <a:ext cx="4423809" cy="3507861"/>
            <a:chOff x="7655515" y="394389"/>
            <a:chExt cx="4423809" cy="350786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EC6446E-6672-4B97-A883-1925D8A2ECF8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408" y="394389"/>
              <a:ext cx="4158221" cy="3244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479AB-22DD-40DA-BB04-82F23463BB6F}"/>
                </a:ext>
              </a:extLst>
            </p:cNvPr>
            <p:cNvSpPr/>
            <p:nvPr/>
          </p:nvSpPr>
          <p:spPr>
            <a:xfrm>
              <a:off x="7655515" y="3594473"/>
              <a:ext cx="44238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400" kern="1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The principle of basic model</a:t>
              </a:r>
              <a:endPara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8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8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0A665B-ADCF-4656-8BD2-64C1B25475B5}"/>
              </a:ext>
            </a:extLst>
          </p:cNvPr>
          <p:cNvSpPr txBox="1"/>
          <p:nvPr/>
        </p:nvSpPr>
        <p:spPr>
          <a:xfrm>
            <a:off x="471856" y="1366934"/>
            <a:ext cx="655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model: Spatial Difference Model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542761-02DF-46F7-91FF-448D9710EF92}"/>
              </a:ext>
            </a:extLst>
          </p:cNvPr>
          <p:cNvGrpSpPr/>
          <p:nvPr/>
        </p:nvGrpSpPr>
        <p:grpSpPr>
          <a:xfrm>
            <a:off x="539988" y="1946066"/>
            <a:ext cx="4838735" cy="2227921"/>
            <a:chOff x="539988" y="1946066"/>
            <a:chExt cx="4838735" cy="222792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1E5978B-6413-4E4A-9073-937CA1EADEB9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3" t="14100" r="493" b="15082"/>
            <a:stretch/>
          </p:blipFill>
          <p:spPr bwMode="auto">
            <a:xfrm>
              <a:off x="539988" y="1946066"/>
              <a:ext cx="4838735" cy="194264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D6D5506-C7C7-4F57-9855-EC0D8BC59250}"/>
                </a:ext>
              </a:extLst>
            </p:cNvPr>
            <p:cNvSpPr/>
            <p:nvPr/>
          </p:nvSpPr>
          <p:spPr>
            <a:xfrm>
              <a:off x="1106068" y="3896988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NagoyaDataLeading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C15C93A-AF16-4504-AAD4-9D35DBDF5E4A}"/>
              </a:ext>
            </a:extLst>
          </p:cNvPr>
          <p:cNvGrpSpPr/>
          <p:nvPr/>
        </p:nvGrpSpPr>
        <p:grpSpPr>
          <a:xfrm>
            <a:off x="742888" y="4477699"/>
            <a:ext cx="4432935" cy="2076588"/>
            <a:chOff x="742888" y="4477699"/>
            <a:chExt cx="4432935" cy="207658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D5E3B3C-B03F-4005-9819-C4B47138093C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3" t="19227" r="6453" b="20529"/>
            <a:stretch/>
          </p:blipFill>
          <p:spPr bwMode="auto">
            <a:xfrm>
              <a:off x="742888" y="4477699"/>
              <a:ext cx="4432935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319EFFB-DB68-44C3-916D-3ACFE65C60EC}"/>
                </a:ext>
              </a:extLst>
            </p:cNvPr>
            <p:cNvSpPr/>
            <p:nvPr/>
          </p:nvSpPr>
          <p:spPr>
            <a:xfrm>
              <a:off x="1600716" y="6277288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Toys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939B49-3018-431C-899D-40E90AAA8C92}"/>
              </a:ext>
            </a:extLst>
          </p:cNvPr>
          <p:cNvGrpSpPr/>
          <p:nvPr/>
        </p:nvGrpSpPr>
        <p:grpSpPr>
          <a:xfrm>
            <a:off x="6770172" y="4477699"/>
            <a:ext cx="4509135" cy="2076589"/>
            <a:chOff x="6770172" y="4477699"/>
            <a:chExt cx="4509135" cy="207658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D44C206-AD2D-4FA0-9273-F3814102207D}"/>
                </a:ext>
              </a:extLst>
            </p:cNvPr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10" t="19227" r="5731" b="20530"/>
            <a:stretch/>
          </p:blipFill>
          <p:spPr bwMode="auto">
            <a:xfrm>
              <a:off x="6770172" y="4477699"/>
              <a:ext cx="4509135" cy="17995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D087B17-F26E-4E93-B8A8-478D2A115E79}"/>
                </a:ext>
              </a:extLst>
            </p:cNvPr>
            <p:cNvSpPr/>
            <p:nvPr/>
          </p:nvSpPr>
          <p:spPr>
            <a:xfrm>
              <a:off x="7772400" y="6277289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Trees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53EBD6-FDEC-44EA-82B7-B46D567C6C3D}"/>
              </a:ext>
            </a:extLst>
          </p:cNvPr>
          <p:cNvGrpSpPr/>
          <p:nvPr/>
        </p:nvGrpSpPr>
        <p:grpSpPr>
          <a:xfrm>
            <a:off x="6548240" y="2017909"/>
            <a:ext cx="4953000" cy="2075954"/>
            <a:chOff x="6548240" y="2017909"/>
            <a:chExt cx="4953000" cy="207595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93FBECC-77D4-49E5-9927-E42E28895F38}"/>
                </a:ext>
              </a:extLst>
            </p:cNvPr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2" t="22431" r="6093" b="23093"/>
            <a:stretch/>
          </p:blipFill>
          <p:spPr bwMode="auto">
            <a:xfrm>
              <a:off x="6548240" y="2017909"/>
              <a:ext cx="4953000" cy="17989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F73D09A-9F94-4509-AEC3-7CDAFCBC0D1F}"/>
                </a:ext>
              </a:extLst>
            </p:cNvPr>
            <p:cNvSpPr/>
            <p:nvPr/>
          </p:nvSpPr>
          <p:spPr>
            <a:xfrm>
              <a:off x="7704281" y="3816864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Boys</a:t>
              </a:r>
              <a:endPara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1D46D3-FD47-44C4-A65C-7696ABD83841}"/>
              </a:ext>
            </a:extLst>
          </p:cNvPr>
          <p:cNvGrpSpPr/>
          <p:nvPr/>
        </p:nvGrpSpPr>
        <p:grpSpPr>
          <a:xfrm>
            <a:off x="3159850" y="3629205"/>
            <a:ext cx="3381652" cy="2727145"/>
            <a:chOff x="3159850" y="3629205"/>
            <a:chExt cx="3381652" cy="272714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007572-053D-483F-9253-F27EDC8FA5DA}"/>
                </a:ext>
              </a:extLst>
            </p:cNvPr>
            <p:cNvSpPr/>
            <p:nvPr/>
          </p:nvSpPr>
          <p:spPr>
            <a:xfrm>
              <a:off x="3159850" y="4044703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Have good results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77B888A-39BE-47D5-88A2-CD529D069218}"/>
                </a:ext>
              </a:extLst>
            </p:cNvPr>
            <p:cNvSpPr/>
            <p:nvPr/>
          </p:nvSpPr>
          <p:spPr>
            <a:xfrm>
              <a:off x="4881269" y="3629205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143FAC-9C0F-4CA4-9F98-D9A4BFE3A0B1}"/>
                </a:ext>
              </a:extLst>
            </p:cNvPr>
            <p:cNvSpPr/>
            <p:nvPr/>
          </p:nvSpPr>
          <p:spPr>
            <a:xfrm>
              <a:off x="4721685" y="6040654"/>
              <a:ext cx="560529" cy="3156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D60E0B3-AC44-42BF-A2C1-CE91680A4242}"/>
              </a:ext>
            </a:extLst>
          </p:cNvPr>
          <p:cNvGrpSpPr/>
          <p:nvPr/>
        </p:nvGrpSpPr>
        <p:grpSpPr>
          <a:xfrm>
            <a:off x="8900351" y="3593283"/>
            <a:ext cx="3381652" cy="2733178"/>
            <a:chOff x="8900351" y="3593283"/>
            <a:chExt cx="3381652" cy="273317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905C914-19D3-4077-B969-64530ED90B93}"/>
                </a:ext>
              </a:extLst>
            </p:cNvPr>
            <p:cNvSpPr/>
            <p:nvPr/>
          </p:nvSpPr>
          <p:spPr>
            <a:xfrm>
              <a:off x="10999033" y="3593283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87B8720-B9B3-43B3-907D-69AA021581ED}"/>
                </a:ext>
              </a:extLst>
            </p:cNvPr>
            <p:cNvSpPr/>
            <p:nvPr/>
          </p:nvSpPr>
          <p:spPr>
            <a:xfrm>
              <a:off x="10790073" y="6049462"/>
              <a:ext cx="589108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6133E92-77B0-498D-9173-5B6154832B49}"/>
                </a:ext>
              </a:extLst>
            </p:cNvPr>
            <p:cNvSpPr/>
            <p:nvPr/>
          </p:nvSpPr>
          <p:spPr>
            <a:xfrm>
              <a:off x="8900351" y="4049601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Have unsatisfactory results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8D0AD5-7D8D-4185-BAC4-AD55BE5AC8CD}"/>
              </a:ext>
            </a:extLst>
          </p:cNvPr>
          <p:cNvGrpSpPr/>
          <p:nvPr/>
        </p:nvGrpSpPr>
        <p:grpSpPr>
          <a:xfrm>
            <a:off x="9308207" y="2124107"/>
            <a:ext cx="3381652" cy="1025666"/>
            <a:chOff x="9308207" y="2124107"/>
            <a:chExt cx="3381652" cy="10256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3EF1263-053E-40C6-9695-5B7F0F648553}"/>
                </a:ext>
              </a:extLst>
            </p:cNvPr>
            <p:cNvSpPr/>
            <p:nvPr/>
          </p:nvSpPr>
          <p:spPr>
            <a:xfrm>
              <a:off x="9783222" y="2370055"/>
              <a:ext cx="585896" cy="453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66C955C-3827-4634-AA29-90FC9B5F7972}"/>
                </a:ext>
              </a:extLst>
            </p:cNvPr>
            <p:cNvSpPr/>
            <p:nvPr/>
          </p:nvSpPr>
          <p:spPr>
            <a:xfrm>
              <a:off x="10591177" y="2715123"/>
              <a:ext cx="585896" cy="43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C8C75B-C6FB-468D-B6C4-51DE0AB533C7}"/>
                </a:ext>
              </a:extLst>
            </p:cNvPr>
            <p:cNvSpPr/>
            <p:nvPr/>
          </p:nvSpPr>
          <p:spPr>
            <a:xfrm>
              <a:off x="9308207" y="2124107"/>
              <a:ext cx="33816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066800"/>
              <a:r>
                <a:rPr lang="en-US" altLang="zh-CN" sz="1200" b="1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Moving objects distorted</a:t>
              </a:r>
              <a:endParaRPr lang="zh-CN" altLang="zh-CN" sz="12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52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25E2084-1D1B-42B3-9BC1-48B0C2C72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 pencilSize="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71C6090-E571-4BEE-B3F2-9571E0BA1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91EB42D8-BC9D-4CDE-B302-89BA30A0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B8F404-4D68-4CF1-A1D1-4545FFCFAAD6}" type="slidenum">
              <a:rPr lang="zh-CN" altLang="en-US" b="1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9</a:t>
            </a:fld>
            <a:endParaRPr lang="zh-CN" altLang="en-US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375DF6-9A1F-49B6-B0F9-EFCFD51ACCE0}"/>
              </a:ext>
            </a:extLst>
          </p:cNvPr>
          <p:cNvSpPr/>
          <p:nvPr/>
        </p:nvSpPr>
        <p:spPr>
          <a:xfrm>
            <a:off x="1198458" y="407011"/>
            <a:ext cx="5072640" cy="625461"/>
          </a:xfrm>
          <a:custGeom>
            <a:avLst/>
            <a:gdLst>
              <a:gd name="connsiteX0" fmla="*/ 58336 w 3619727"/>
              <a:gd name="connsiteY0" fmla="*/ 0 h 625461"/>
              <a:gd name="connsiteX1" fmla="*/ 3306997 w 3619727"/>
              <a:gd name="connsiteY1" fmla="*/ 0 h 625461"/>
              <a:gd name="connsiteX2" fmla="*/ 3619727 w 3619727"/>
              <a:gd name="connsiteY2" fmla="*/ 312731 h 625461"/>
              <a:gd name="connsiteX3" fmla="*/ 3306997 w 3619727"/>
              <a:gd name="connsiteY3" fmla="*/ 625461 h 625461"/>
              <a:gd name="connsiteX4" fmla="*/ 0 w 3619727"/>
              <a:gd name="connsiteY4" fmla="*/ 625461 h 625461"/>
              <a:gd name="connsiteX5" fmla="*/ 19476 w 3619727"/>
              <a:gd name="connsiteY5" fmla="*/ 601855 h 625461"/>
              <a:gd name="connsiteX6" fmla="*/ 122331 w 3619727"/>
              <a:gd name="connsiteY6" fmla="*/ 265131 h 625461"/>
              <a:gd name="connsiteX7" fmla="*/ 75003 w 3619727"/>
              <a:gd name="connsiteY7" fmla="*/ 30708 h 62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727" h="625461">
                <a:moveTo>
                  <a:pt x="58336" y="0"/>
                </a:moveTo>
                <a:lnTo>
                  <a:pt x="3306997" y="0"/>
                </a:lnTo>
                <a:lnTo>
                  <a:pt x="3619727" y="312731"/>
                </a:lnTo>
                <a:lnTo>
                  <a:pt x="3306997" y="625461"/>
                </a:lnTo>
                <a:lnTo>
                  <a:pt x="0" y="625461"/>
                </a:lnTo>
                <a:lnTo>
                  <a:pt x="19476" y="601855"/>
                </a:lnTo>
                <a:cubicBezTo>
                  <a:pt x="84413" y="505735"/>
                  <a:pt x="122331" y="389861"/>
                  <a:pt x="122331" y="265131"/>
                </a:cubicBezTo>
                <a:cubicBezTo>
                  <a:pt x="122331" y="181978"/>
                  <a:pt x="105479" y="102760"/>
                  <a:pt x="75003" y="30708"/>
                </a:cubicBezTo>
                <a:close/>
              </a:path>
            </a:pathLst>
          </a:custGeom>
          <a:solidFill>
            <a:srgbClr val="5B2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7F604-4CAF-4B7D-83EF-0F7F3ABC7130}"/>
              </a:ext>
            </a:extLst>
          </p:cNvPr>
          <p:cNvSpPr/>
          <p:nvPr/>
        </p:nvSpPr>
        <p:spPr>
          <a:xfrm>
            <a:off x="1449313" y="488909"/>
            <a:ext cx="457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Analysis &amp; Modeling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FA513-D066-4AE1-B134-19E2854A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1" y="248726"/>
            <a:ext cx="946332" cy="94203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2CE65CA-4271-46EC-AD1D-5B0F788F0D9B}"/>
              </a:ext>
            </a:extLst>
          </p:cNvPr>
          <p:cNvSpPr txBox="1"/>
          <p:nvPr/>
        </p:nvSpPr>
        <p:spPr>
          <a:xfrm>
            <a:off x="471856" y="1366934"/>
            <a:ext cx="655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Deviation Correction</a:t>
            </a:r>
            <a:endParaRPr lang="zh-CN" altLang="en-US" sz="2400" b="1" dirty="0">
              <a:solidFill>
                <a:srgbClr val="5C2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36A19B3-FFCE-4B4D-8DBD-EDA5A0E1C721}"/>
              </a:ext>
            </a:extLst>
          </p:cNvPr>
          <p:cNvGrpSpPr/>
          <p:nvPr/>
        </p:nvGrpSpPr>
        <p:grpSpPr>
          <a:xfrm>
            <a:off x="330281" y="2029091"/>
            <a:ext cx="4584620" cy="4119296"/>
            <a:chOff x="330281" y="2029091"/>
            <a:chExt cx="4584620" cy="411929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030FF43-F1C3-4435-B373-20D0299CDC54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81" y="4040889"/>
              <a:ext cx="4584620" cy="1312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9C2A30C-5CD5-47A5-A7D1-223653C9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8196" y="2029091"/>
              <a:ext cx="2988790" cy="177161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745B2EB-910D-40D7-A14B-3166F1E2675F}"/>
                </a:ext>
              </a:extLst>
            </p:cNvPr>
            <p:cNvSpPr txBox="1"/>
            <p:nvPr/>
          </p:nvSpPr>
          <p:spPr>
            <a:xfrm flipH="1">
              <a:off x="1059538" y="5490899"/>
              <a:ext cx="3126106" cy="65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position causes the disparity position of same object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804DDE-4BAD-47D9-BE6C-DF301242FA68}"/>
              </a:ext>
            </a:extLst>
          </p:cNvPr>
          <p:cNvGrpSpPr/>
          <p:nvPr/>
        </p:nvGrpSpPr>
        <p:grpSpPr>
          <a:xfrm>
            <a:off x="6020244" y="722457"/>
            <a:ext cx="3215390" cy="2261654"/>
            <a:chOff x="6020244" y="722457"/>
            <a:chExt cx="3215390" cy="226165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106441-7E5F-405B-8960-DAF707BED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6" b="4288"/>
            <a:stretch/>
          </p:blipFill>
          <p:spPr bwMode="auto">
            <a:xfrm>
              <a:off x="6020244" y="722457"/>
              <a:ext cx="3215390" cy="19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C9A3E46-8551-4579-BDE7-2F9CBE11DBFD}"/>
                </a:ext>
              </a:extLst>
            </p:cNvPr>
            <p:cNvSpPr txBox="1"/>
            <p:nvPr/>
          </p:nvSpPr>
          <p:spPr>
            <a:xfrm flipH="1">
              <a:off x="6024658" y="2689543"/>
              <a:ext cx="3126106" cy="294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Scanning for deviation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8F63B5-C685-496D-9F68-D0F421F13730}"/>
              </a:ext>
            </a:extLst>
          </p:cNvPr>
          <p:cNvGrpSpPr/>
          <p:nvPr/>
        </p:nvGrpSpPr>
        <p:grpSpPr>
          <a:xfrm>
            <a:off x="5424551" y="3418340"/>
            <a:ext cx="3945331" cy="3114222"/>
            <a:chOff x="5424551" y="3418340"/>
            <a:chExt cx="3945331" cy="311422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D32325F-4E89-432A-8F83-41ADA539A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8" b="1295"/>
            <a:stretch/>
          </p:blipFill>
          <p:spPr bwMode="auto">
            <a:xfrm>
              <a:off x="5424551" y="3418340"/>
              <a:ext cx="3945331" cy="27144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2B80DF2-201E-483F-8270-B2D534252148}"/>
                </a:ext>
              </a:extLst>
            </p:cNvPr>
            <p:cNvSpPr txBox="1"/>
            <p:nvPr/>
          </p:nvSpPr>
          <p:spPr>
            <a:xfrm flipH="1">
              <a:off x="5834163" y="6237994"/>
              <a:ext cx="3126106" cy="294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Correction schematic diagram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218B624-678F-4A58-8BE9-5F41B55736A3}"/>
              </a:ext>
            </a:extLst>
          </p:cNvPr>
          <p:cNvSpPr txBox="1"/>
          <p:nvPr/>
        </p:nvSpPr>
        <p:spPr>
          <a:xfrm flipH="1">
            <a:off x="9302758" y="1010779"/>
            <a:ext cx="2822118" cy="175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difference between reference and scanning tape.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sum of the absolute values of the elements in each diff matrix.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 with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 is assumed as the deviation.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C463C3-4E01-43BC-9612-3E748660CAF9}"/>
              </a:ext>
            </a:extLst>
          </p:cNvPr>
          <p:cNvSpPr txBox="1"/>
          <p:nvPr/>
        </p:nvSpPr>
        <p:spPr>
          <a:xfrm flipH="1">
            <a:off x="9302758" y="3841289"/>
            <a:ext cx="2822118" cy="15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Discarding the pixels which are at the deviated rows or columns.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rest of pixels are shifted in the deviation direction.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pixels in the center image to complete the rows or column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0D994E4-EFA9-487E-B349-5912E8E0EC4C}"/>
              </a:ext>
            </a:extLst>
          </p:cNvPr>
          <p:cNvSpPr txBox="1"/>
          <p:nvPr/>
        </p:nvSpPr>
        <p:spPr>
          <a:xfrm flipH="1">
            <a:off x="9302758" y="5409439"/>
            <a:ext cx="2581275" cy="79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for the correction images in frame 2, we use the center image in frame 1 to complete them.</a:t>
            </a:r>
            <a:endParaRPr lang="zh-CN" alt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13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1264</Words>
  <Application>Microsoft Office PowerPoint</Application>
  <PresentationFormat>宽屏</PresentationFormat>
  <Paragraphs>271</Paragraphs>
  <Slides>18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Batang</vt:lpstr>
      <vt:lpstr>等线</vt:lpstr>
      <vt:lpstr>等线 Light</vt:lpstr>
      <vt:lpstr>微软雅黑</vt:lpstr>
      <vt:lpstr>微软雅黑 Light</vt:lpstr>
      <vt:lpstr>Arial</vt:lpstr>
      <vt:lpstr>Calibri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Jackie</dc:creator>
  <cp:lastModifiedBy>AuYeung Kenneth</cp:lastModifiedBy>
  <cp:revision>64</cp:revision>
  <dcterms:created xsi:type="dcterms:W3CDTF">2019-12-20T14:23:24Z</dcterms:created>
  <dcterms:modified xsi:type="dcterms:W3CDTF">2019-12-21T14:16:33Z</dcterms:modified>
</cp:coreProperties>
</file>